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
  </p:notesMasterIdLst>
  <p:sldIdLst>
    <p:sldId id="256" r:id="rId5"/>
    <p:sldId id="257" r:id="rId6"/>
    <p:sldId id="258" r:id="rId7"/>
  </p:sldIdLst>
  <p:sldSz cx="7556500" cy="10693400"/>
  <p:notesSz cx="6819900" cy="9918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82927-6B9F-4839-93F1-B6738AD59EE5}" v="139" dt="2026-01-19T16:45:34.503"/>
    <p1510:client id="{FB3D2CD6-043A-4781-A78F-EBEA2B21E9F6}" v="393" dt="2026-01-20T09:46:25.16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0"/>
  </p:normalViewPr>
  <p:slideViewPr>
    <p:cSldViewPr>
      <p:cViewPr>
        <p:scale>
          <a:sx n="125" d="100"/>
          <a:sy n="125" d="100"/>
        </p:scale>
        <p:origin x="190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55768" cy="497702"/>
          </a:xfrm>
          <a:prstGeom prst="rect">
            <a:avLst/>
          </a:prstGeom>
        </p:spPr>
        <p:txBody>
          <a:bodyPr vert="horz" lIns="83860" tIns="41930" rIns="83860" bIns="41930" rtlCol="0"/>
          <a:lstStyle>
            <a:lvl1pPr algn="l" rtl="0">
              <a:defRPr sz="1100"/>
            </a:lvl1pPr>
          </a:lstStyle>
          <a:p>
            <a:endParaRPr lang="en-US" dirty="0"/>
          </a:p>
        </p:txBody>
      </p:sp>
      <p:sp>
        <p:nvSpPr>
          <p:cNvPr id="3" name="Marcador de Posição da Data 2"/>
          <p:cNvSpPr>
            <a:spLocks noGrp="1"/>
          </p:cNvSpPr>
          <p:nvPr>
            <p:ph type="dt" idx="1"/>
          </p:nvPr>
        </p:nvSpPr>
        <p:spPr>
          <a:xfrm>
            <a:off x="3862700" y="0"/>
            <a:ext cx="2955768" cy="497702"/>
          </a:xfrm>
          <a:prstGeom prst="rect">
            <a:avLst/>
          </a:prstGeom>
        </p:spPr>
        <p:txBody>
          <a:bodyPr vert="horz" lIns="83860" tIns="41930" rIns="83860" bIns="41930" rtlCol="0"/>
          <a:lstStyle>
            <a:lvl1pPr algn="r" rtl="0">
              <a:defRPr sz="1100"/>
            </a:lvl1pPr>
          </a:lstStyle>
          <a:p>
            <a:fld id="{FCBC7E30-9004-480A-878C-16815FAD3F86}" type="datetimeFigureOut">
              <a:rPr lang="en-US" smtClean="0"/>
              <a:pPr/>
              <a:t>3/20/2026</a:t>
            </a:fld>
            <a:endParaRPr lang="en-US" dirty="0"/>
          </a:p>
        </p:txBody>
      </p:sp>
      <p:sp>
        <p:nvSpPr>
          <p:cNvPr id="4" name="Marcador de Posição da Imagem do Diapositivo 3"/>
          <p:cNvSpPr>
            <a:spLocks noGrp="1" noRot="1" noChangeAspect="1"/>
          </p:cNvSpPr>
          <p:nvPr>
            <p:ph type="sldImg" idx="2"/>
          </p:nvPr>
        </p:nvSpPr>
        <p:spPr>
          <a:xfrm>
            <a:off x="2228850" y="1239838"/>
            <a:ext cx="2362200" cy="3346450"/>
          </a:xfrm>
          <a:prstGeom prst="rect">
            <a:avLst/>
          </a:prstGeom>
          <a:noFill/>
          <a:ln w="12700">
            <a:solidFill>
              <a:prstClr val="black"/>
            </a:solidFill>
          </a:ln>
        </p:spPr>
        <p:txBody>
          <a:bodyPr vert="horz" lIns="83860" tIns="41930" rIns="83860" bIns="41930" rtlCol="0" anchor="ctr"/>
          <a:lstStyle/>
          <a:p>
            <a:endParaRPr lang="en-US"/>
          </a:p>
        </p:txBody>
      </p:sp>
      <p:sp>
        <p:nvSpPr>
          <p:cNvPr id="5" name="Marcador de Posição de Notas 4"/>
          <p:cNvSpPr>
            <a:spLocks noGrp="1"/>
          </p:cNvSpPr>
          <p:nvPr>
            <p:ph type="body" sz="quarter" idx="3"/>
          </p:nvPr>
        </p:nvSpPr>
        <p:spPr>
          <a:xfrm>
            <a:off x="681990" y="4773816"/>
            <a:ext cx="5455920" cy="3905046"/>
          </a:xfrm>
          <a:prstGeom prst="rect">
            <a:avLst/>
          </a:prstGeom>
        </p:spPr>
        <p:txBody>
          <a:bodyPr vert="horz" lIns="83860" tIns="41930" rIns="83860" bIns="41930" rtlCol="0"/>
          <a:lstStyle/>
          <a:p>
            <a:pPr lvl="0"/>
            <a:r>
              <a:rPr lang="en-US"/>
              <a:t>Clique para editar os estilos do texto de Modelo Global</a:t>
            </a:r>
          </a:p>
          <a:p>
            <a:pPr lvl="1"/>
            <a:r>
              <a:rPr lang="en-US"/>
              <a:t>Segundo nível</a:t>
            </a:r>
          </a:p>
          <a:p>
            <a:pPr lvl="2"/>
            <a:r>
              <a:rPr lang="en-US"/>
              <a:t>Terceiro nível</a:t>
            </a:r>
          </a:p>
          <a:p>
            <a:pPr lvl="3"/>
            <a:r>
              <a:rPr lang="en-US"/>
              <a:t>Quarto nível</a:t>
            </a:r>
          </a:p>
          <a:p>
            <a:pPr lvl="4"/>
            <a:r>
              <a:rPr lang="en-US"/>
              <a:t>Quinto nível</a:t>
            </a:r>
            <a:endParaRPr lang="en-US" dirty="0"/>
          </a:p>
        </p:txBody>
      </p:sp>
      <p:sp>
        <p:nvSpPr>
          <p:cNvPr id="6" name="Marcador de Posição do Rodapé 5"/>
          <p:cNvSpPr>
            <a:spLocks noGrp="1"/>
          </p:cNvSpPr>
          <p:nvPr>
            <p:ph type="ftr" sz="quarter" idx="4"/>
          </p:nvPr>
        </p:nvSpPr>
        <p:spPr>
          <a:xfrm>
            <a:off x="0" y="9420998"/>
            <a:ext cx="2955768" cy="497702"/>
          </a:xfrm>
          <a:prstGeom prst="rect">
            <a:avLst/>
          </a:prstGeom>
        </p:spPr>
        <p:txBody>
          <a:bodyPr vert="horz" lIns="83860" tIns="41930" rIns="83860" bIns="41930" rtlCol="0" anchor="b"/>
          <a:lstStyle>
            <a:lvl1pPr algn="l" rtl="0">
              <a:defRPr sz="1100"/>
            </a:lvl1pPr>
          </a:lstStyle>
          <a:p>
            <a:endParaRPr lang="en-US" dirty="0"/>
          </a:p>
        </p:txBody>
      </p:sp>
      <p:sp>
        <p:nvSpPr>
          <p:cNvPr id="7" name="Marcador de Posição do Número do Diapositivo 6"/>
          <p:cNvSpPr>
            <a:spLocks noGrp="1"/>
          </p:cNvSpPr>
          <p:nvPr>
            <p:ph type="sldNum" sz="quarter" idx="5"/>
          </p:nvPr>
        </p:nvSpPr>
        <p:spPr>
          <a:xfrm>
            <a:off x="3862700" y="9420998"/>
            <a:ext cx="2955768" cy="497702"/>
          </a:xfrm>
          <a:prstGeom prst="rect">
            <a:avLst/>
          </a:prstGeom>
        </p:spPr>
        <p:txBody>
          <a:bodyPr vert="horz" lIns="83860" tIns="41930" rIns="83860" bIns="41930" rtlCol="0" anchor="b"/>
          <a:lstStyle>
            <a:lvl1pPr algn="r" rtl="0">
              <a:defRPr sz="1100"/>
            </a:lvl1pPr>
          </a:lstStyle>
          <a:p>
            <a:fld id="{A0508B98-4EF4-4503-B3C9-B8F3A104C3D1}" type="slidenum">
              <a:rPr lang="en-US" smtClean="0"/>
              <a:pPr/>
              <a:t>‹nº›</a:t>
            </a:fld>
            <a:endParaRPr lang="en-US" dirty="0"/>
          </a:p>
        </p:txBody>
      </p:sp>
    </p:spTree>
    <p:extLst>
      <p:ext uri="{BB962C8B-B14F-4D97-AF65-F5344CB8AC3E}">
        <p14:creationId xmlns:p14="http://schemas.microsoft.com/office/powerpoint/2010/main" val="133920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5"/>
          </p:nvPr>
        </p:nvSpPr>
        <p:spPr/>
        <p:txBody>
          <a:bodyPr/>
          <a:lstStyle/>
          <a:p>
            <a:fld id="{A0508B98-4EF4-4503-B3C9-B8F3A104C3D1}" type="slidenum">
              <a:rPr lang="en-US" smtClean="0"/>
              <a:pPr/>
              <a:t>1</a:t>
            </a:fld>
            <a:endParaRPr lang="en-US" dirty="0"/>
          </a:p>
        </p:txBody>
      </p:sp>
    </p:spTree>
    <p:extLst>
      <p:ext uri="{BB962C8B-B14F-4D97-AF65-F5344CB8AC3E}">
        <p14:creationId xmlns:p14="http://schemas.microsoft.com/office/powerpoint/2010/main" val="389523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5"/>
          </p:nvPr>
        </p:nvSpPr>
        <p:spPr/>
        <p:txBody>
          <a:bodyPr/>
          <a:lstStyle/>
          <a:p>
            <a:fld id="{A0508B98-4EF4-4503-B3C9-B8F3A104C3D1}" type="slidenum">
              <a:rPr lang="en-US" smtClean="0"/>
              <a:pPr/>
              <a:t>2</a:t>
            </a:fld>
            <a:endParaRPr lang="en-US" dirty="0"/>
          </a:p>
        </p:txBody>
      </p:sp>
    </p:spTree>
    <p:extLst>
      <p:ext uri="{BB962C8B-B14F-4D97-AF65-F5344CB8AC3E}">
        <p14:creationId xmlns:p14="http://schemas.microsoft.com/office/powerpoint/2010/main" val="279409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5"/>
          </p:nvPr>
        </p:nvSpPr>
        <p:spPr/>
        <p:txBody>
          <a:bodyPr/>
          <a:lstStyle/>
          <a:p>
            <a:fld id="{A0508B98-4EF4-4503-B3C9-B8F3A104C3D1}" type="slidenum">
              <a:rPr lang="en-US" smtClean="0"/>
              <a:pPr/>
              <a:t>3</a:t>
            </a:fld>
            <a:endParaRPr lang="en-US" dirty="0"/>
          </a:p>
        </p:txBody>
      </p:sp>
    </p:spTree>
    <p:extLst>
      <p:ext uri="{BB962C8B-B14F-4D97-AF65-F5344CB8AC3E}">
        <p14:creationId xmlns:p14="http://schemas.microsoft.com/office/powerpoint/2010/main" val="1379528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84F1E91-06AC-E78A-2984-73027163FCDE}"/>
              </a:ext>
            </a:extLst>
          </p:cNvPr>
          <p:cNvGraphicFramePr>
            <a:graphicFrameLocks noChangeAspect="1"/>
          </p:cNvGraphicFramePr>
          <p:nvPr userDrawn="1">
            <p:custDataLst>
              <p:tags r:id="rId1"/>
            </p:custDataLst>
            <p:extLst>
              <p:ext uri="{D42A27DB-BD31-4B8C-83A1-F6EECF244321}">
                <p14:modId xmlns:p14="http://schemas.microsoft.com/office/powerpoint/2010/main" val="2968187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426" imgH="426" progId="TCLayout.ActiveDocument.1">
                  <p:embed/>
                </p:oleObj>
              </mc:Choice>
              <mc:Fallback>
                <p:oleObj name="Slide do think-cell" r:id="rId3" imgW="426" imgH="426" progId="TCLayout.ActiveDocument.1">
                  <p:embed/>
                  <p:pic>
                    <p:nvPicPr>
                      <p:cNvPr id="7" name="think-cell data - do not delete" hidden="1">
                        <a:extLst>
                          <a:ext uri="{FF2B5EF4-FFF2-40B4-BE49-F238E27FC236}">
                            <a16:creationId xmlns:a16="http://schemas.microsoft.com/office/drawing/2014/main" id="{984F1E91-06AC-E78A-2984-73027163FC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ctrTitle"/>
          </p:nvPr>
        </p:nvSpPr>
        <p:spPr>
          <a:xfrm>
            <a:off x="567213" y="3314954"/>
            <a:ext cx="6428422" cy="477054"/>
          </a:xfrm>
          <a:prstGeom prst="rect">
            <a:avLst/>
          </a:prstGeom>
        </p:spPr>
        <p:txBody>
          <a:bodyPr wrap="square" lIns="0" tIns="0" rIns="0" bIns="0">
            <a:spAutoFit/>
          </a:bodyPr>
          <a:lstStyle>
            <a:lvl1pPr rtl="0">
              <a:defRPr sz="3100" b="0" i="0">
                <a:solidFill>
                  <a:srgbClr val="004651"/>
                </a:solidFill>
                <a:latin typeface="Figtree Medium"/>
                <a:cs typeface="Figtree Medium"/>
              </a:defRPr>
            </a:lvl1pPr>
          </a:lstStyle>
          <a:p>
            <a:endParaRPr lang="en-US" dirty="0"/>
          </a:p>
        </p:txBody>
      </p:sp>
      <p:sp>
        <p:nvSpPr>
          <p:cNvPr id="3" name="Holder 3"/>
          <p:cNvSpPr>
            <a:spLocks noGrp="1"/>
          </p:cNvSpPr>
          <p:nvPr>
            <p:ph type="subTitle" idx="4"/>
          </p:nvPr>
        </p:nvSpPr>
        <p:spPr>
          <a:xfrm>
            <a:off x="1134427" y="5988304"/>
            <a:ext cx="5293995" cy="153888"/>
          </a:xfrm>
          <a:prstGeom prst="rect">
            <a:avLst/>
          </a:prstGeom>
        </p:spPr>
        <p:txBody>
          <a:bodyPr wrap="square" lIns="0" tIns="0" rIns="0" bIns="0">
            <a:spAutoFit/>
          </a:bodyPr>
          <a:lstStyle>
            <a:lvl1pPr rtl="0">
              <a:defRPr sz="1000" b="0" i="0">
                <a:solidFill>
                  <a:schemeClr val="tx1"/>
                </a:solidFill>
                <a:latin typeface="Figtree"/>
                <a:cs typeface="Figtree"/>
              </a:defRPr>
            </a:lvl1pPr>
          </a:lstStyle>
          <a:p>
            <a:endParaRPr lang="en-US" dirty="0"/>
          </a:p>
        </p:txBody>
      </p:sp>
      <p:sp>
        <p:nvSpPr>
          <p:cNvPr id="4" name="Holder 4"/>
          <p:cNvSpPr>
            <a:spLocks noGrp="1"/>
          </p:cNvSpPr>
          <p:nvPr>
            <p:ph type="ftr" sz="quarter" idx="5"/>
          </p:nvPr>
        </p:nvSpPr>
        <p:spPr/>
        <p:txBody>
          <a:bodyPr lIns="0" tIns="0" rIns="0" bIns="0"/>
          <a:lstStyle>
            <a:lvl1pPr rtl="0">
              <a:defRPr sz="600" b="0" i="0">
                <a:solidFill>
                  <a:srgbClr val="DCDEDD"/>
                </a:solidFill>
                <a:latin typeface="Figtree"/>
                <a:cs typeface="Figtree"/>
              </a:defRPr>
            </a:lvl1pPr>
          </a:lstStyle>
          <a:p>
            <a:pPr marL="12700">
              <a:spcBef>
                <a:spcPts val="70"/>
              </a:spcBef>
            </a:pPr>
            <a:r>
              <a:rPr lang="en-US"/>
              <a:t>TDS 13.V03_Easyrepair_EN</a:t>
            </a:r>
            <a:r>
              <a:rPr lang="en-US" spc="155"/>
              <a:t> </a:t>
            </a:r>
            <a:r>
              <a:rPr lang="en-US"/>
              <a:t>|</a:t>
            </a:r>
            <a:r>
              <a:rPr lang="en-US" spc="155"/>
              <a:t> </a:t>
            </a:r>
            <a:r>
              <a:rPr lang="en-US" spc="-10"/>
              <a:t>28/11/2025</a:t>
            </a:r>
            <a:endParaRPr lang="en-US" spc="-10" dirty="0"/>
          </a:p>
        </p:txBody>
      </p:sp>
      <p:sp>
        <p:nvSpPr>
          <p:cNvPr id="5" name="Holder 5"/>
          <p:cNvSpPr>
            <a:spLocks noGrp="1"/>
          </p:cNvSpPr>
          <p:nvPr>
            <p:ph type="dt" sz="half" idx="6"/>
          </p:nvPr>
        </p:nvSpPr>
        <p:spPr/>
        <p:txBody>
          <a:bodyPr lIns="0" tIns="0" rIns="0" bIns="0"/>
          <a:lstStyle>
            <a:lvl1pPr algn="l" rtl="0">
              <a:defRPr>
                <a:solidFill>
                  <a:schemeClr val="tx1">
                    <a:tint val="75000"/>
                  </a:schemeClr>
                </a:solidFill>
              </a:defRPr>
            </a:lvl1pPr>
          </a:lstStyle>
          <a:p>
            <a:fld id="{1D8BD707-D9CF-40AE-B4C6-C98DA3205C09}" type="datetimeFigureOut">
              <a:rPr lang="en-US" smtClean="0"/>
              <a:pPr/>
              <a:t>3/20/2026</a:t>
            </a:fld>
            <a:endParaRPr lang="en-US" dirty="0"/>
          </a:p>
        </p:txBody>
      </p:sp>
      <p:sp>
        <p:nvSpPr>
          <p:cNvPr id="6" name="Holder 6"/>
          <p:cNvSpPr>
            <a:spLocks noGrp="1"/>
          </p:cNvSpPr>
          <p:nvPr>
            <p:ph type="sldNum" sz="quarter" idx="7"/>
          </p:nvPr>
        </p:nvSpPr>
        <p:spPr/>
        <p:txBody>
          <a:bodyPr lIns="0" tIns="0" rIns="0" bIns="0"/>
          <a:lstStyle>
            <a:lvl1pPr algn="r" rtl="0">
              <a:defRPr>
                <a:solidFill>
                  <a:schemeClr val="tx1">
                    <a:tint val="75000"/>
                  </a:schemeClr>
                </a:solidFill>
              </a:defRPr>
            </a:lvl1p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A2916B1-4E05-58FA-77A9-8635FAF9A85E}"/>
              </a:ext>
            </a:extLst>
          </p:cNvPr>
          <p:cNvGraphicFramePr>
            <a:graphicFrameLocks noChangeAspect="1"/>
          </p:cNvGraphicFramePr>
          <p:nvPr userDrawn="1">
            <p:custDataLst>
              <p:tags r:id="rId1"/>
            </p:custDataLst>
            <p:extLst>
              <p:ext uri="{D42A27DB-BD31-4B8C-83A1-F6EECF244321}">
                <p14:modId xmlns:p14="http://schemas.microsoft.com/office/powerpoint/2010/main" val="1095137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426" imgH="426" progId="TCLayout.ActiveDocument.1">
                  <p:embed/>
                </p:oleObj>
              </mc:Choice>
              <mc:Fallback>
                <p:oleObj name="Slide do think-cell" r:id="rId3" imgW="426" imgH="426" progId="TCLayout.ActiveDocument.1">
                  <p:embed/>
                  <p:pic>
                    <p:nvPicPr>
                      <p:cNvPr id="8" name="think-cell data - do not delete" hidden="1">
                        <a:extLst>
                          <a:ext uri="{FF2B5EF4-FFF2-40B4-BE49-F238E27FC236}">
                            <a16:creationId xmlns:a16="http://schemas.microsoft.com/office/drawing/2014/main" id="{1A2916B1-4E05-58FA-77A9-8635FAF9A8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lvl1pPr rtl="0">
              <a:defRPr sz="3100" b="0" i="0">
                <a:solidFill>
                  <a:srgbClr val="004651"/>
                </a:solidFill>
                <a:latin typeface="Figtree Medium"/>
                <a:cs typeface="Figtree Medium"/>
              </a:defRPr>
            </a:lvl1pPr>
          </a:lstStyle>
          <a:p>
            <a:endParaRPr lang="en-US" dirty="0"/>
          </a:p>
        </p:txBody>
      </p:sp>
      <p:sp>
        <p:nvSpPr>
          <p:cNvPr id="3" name="Holder 3"/>
          <p:cNvSpPr>
            <a:spLocks noGrp="1"/>
          </p:cNvSpPr>
          <p:nvPr>
            <p:ph type="body" idx="1"/>
          </p:nvPr>
        </p:nvSpPr>
        <p:spPr/>
        <p:txBody>
          <a:bodyPr lIns="0" tIns="0" rIns="0" bIns="0"/>
          <a:lstStyle>
            <a:lvl1pPr rtl="0">
              <a:defRPr sz="1000" b="0" i="0">
                <a:solidFill>
                  <a:schemeClr val="tx1"/>
                </a:solidFill>
                <a:latin typeface="Figtree"/>
                <a:cs typeface="Figtree"/>
              </a:defRPr>
            </a:lvl1pPr>
          </a:lstStyle>
          <a:p>
            <a:endParaRPr lang="en-US" dirty="0"/>
          </a:p>
        </p:txBody>
      </p:sp>
      <p:sp>
        <p:nvSpPr>
          <p:cNvPr id="4" name="Holder 4"/>
          <p:cNvSpPr>
            <a:spLocks noGrp="1"/>
          </p:cNvSpPr>
          <p:nvPr>
            <p:ph type="ftr" sz="quarter" idx="5"/>
          </p:nvPr>
        </p:nvSpPr>
        <p:spPr/>
        <p:txBody>
          <a:bodyPr lIns="0" tIns="0" rIns="0" bIns="0"/>
          <a:lstStyle>
            <a:lvl1pPr rtl="0">
              <a:defRPr sz="600" b="0" i="0">
                <a:solidFill>
                  <a:srgbClr val="DCDEDD"/>
                </a:solidFill>
                <a:latin typeface="Figtree"/>
                <a:cs typeface="Figtree"/>
              </a:defRPr>
            </a:lvl1pPr>
          </a:lstStyle>
          <a:p>
            <a:pPr marL="12700">
              <a:spcBef>
                <a:spcPts val="70"/>
              </a:spcBef>
            </a:pPr>
            <a:r>
              <a:rPr lang="en-US"/>
              <a:t>TDS 13.V03_Easyrepair_EN</a:t>
            </a:r>
            <a:r>
              <a:rPr lang="en-US" spc="155"/>
              <a:t> </a:t>
            </a:r>
            <a:r>
              <a:rPr lang="en-US"/>
              <a:t>|</a:t>
            </a:r>
            <a:r>
              <a:rPr lang="en-US" spc="155"/>
              <a:t> </a:t>
            </a:r>
            <a:r>
              <a:rPr lang="en-US" spc="-10"/>
              <a:t>28/11/2025</a:t>
            </a:r>
            <a:endParaRPr lang="en-US" spc="-10" dirty="0"/>
          </a:p>
        </p:txBody>
      </p:sp>
      <p:sp>
        <p:nvSpPr>
          <p:cNvPr id="5" name="Holder 5"/>
          <p:cNvSpPr>
            <a:spLocks noGrp="1"/>
          </p:cNvSpPr>
          <p:nvPr>
            <p:ph type="dt" sz="half" idx="6"/>
          </p:nvPr>
        </p:nvSpPr>
        <p:spPr/>
        <p:txBody>
          <a:bodyPr lIns="0" tIns="0" rIns="0" bIns="0"/>
          <a:lstStyle>
            <a:lvl1pPr algn="l" rtl="0">
              <a:defRPr>
                <a:solidFill>
                  <a:schemeClr val="tx1">
                    <a:tint val="75000"/>
                  </a:schemeClr>
                </a:solidFill>
              </a:defRPr>
            </a:lvl1pPr>
          </a:lstStyle>
          <a:p>
            <a:fld id="{1D8BD707-D9CF-40AE-B4C6-C98DA3205C09}" type="datetimeFigureOut">
              <a:rPr lang="en-US" smtClean="0"/>
              <a:pPr/>
              <a:t>3/20/2026</a:t>
            </a:fld>
            <a:endParaRPr lang="en-US" dirty="0"/>
          </a:p>
        </p:txBody>
      </p:sp>
      <p:sp>
        <p:nvSpPr>
          <p:cNvPr id="6" name="Holder 6"/>
          <p:cNvSpPr>
            <a:spLocks noGrp="1"/>
          </p:cNvSpPr>
          <p:nvPr>
            <p:ph type="sldNum" sz="quarter" idx="7"/>
          </p:nvPr>
        </p:nvSpPr>
        <p:spPr/>
        <p:txBody>
          <a:bodyPr lIns="0" tIns="0" rIns="0" bIns="0"/>
          <a:lstStyle>
            <a:lvl1pPr algn="r" rtl="0">
              <a:defRPr>
                <a:solidFill>
                  <a:schemeClr val="tx1">
                    <a:tint val="75000"/>
                  </a:schemeClr>
                </a:solidFill>
              </a:defRPr>
            </a:lvl1p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317DCE2-1237-CE40-6C46-74A85E95ED41}"/>
              </a:ext>
            </a:extLst>
          </p:cNvPr>
          <p:cNvGraphicFramePr>
            <a:graphicFrameLocks noChangeAspect="1"/>
          </p:cNvGraphicFramePr>
          <p:nvPr userDrawn="1">
            <p:custDataLst>
              <p:tags r:id="rId1"/>
            </p:custDataLst>
            <p:extLst>
              <p:ext uri="{D42A27DB-BD31-4B8C-83A1-F6EECF244321}">
                <p14:modId xmlns:p14="http://schemas.microsoft.com/office/powerpoint/2010/main" val="3102483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426" imgH="426" progId="TCLayout.ActiveDocument.1">
                  <p:embed/>
                </p:oleObj>
              </mc:Choice>
              <mc:Fallback>
                <p:oleObj name="Slide do think-cell" r:id="rId3" imgW="426" imgH="426" progId="TCLayout.ActiveDocument.1">
                  <p:embed/>
                  <p:pic>
                    <p:nvPicPr>
                      <p:cNvPr id="8" name="think-cell data - do not delete" hidden="1">
                        <a:extLst>
                          <a:ext uri="{FF2B5EF4-FFF2-40B4-BE49-F238E27FC236}">
                            <a16:creationId xmlns:a16="http://schemas.microsoft.com/office/drawing/2014/main" id="{5317DCE2-1237-CE40-6C46-74A85E95ED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lvl1pPr rtl="0">
              <a:defRPr sz="3100" b="0" i="0">
                <a:solidFill>
                  <a:srgbClr val="004651"/>
                </a:solidFill>
                <a:latin typeface="Figtree Medium"/>
                <a:cs typeface="Figtree Medium"/>
              </a:defRPr>
            </a:lvl1pPr>
          </a:lstStyle>
          <a:p>
            <a:endParaRPr lang="en-US" dirty="0"/>
          </a:p>
        </p:txBody>
      </p:sp>
      <p:sp>
        <p:nvSpPr>
          <p:cNvPr id="3" name="Holder 3"/>
          <p:cNvSpPr>
            <a:spLocks noGrp="1"/>
          </p:cNvSpPr>
          <p:nvPr>
            <p:ph sz="half" idx="2"/>
          </p:nvPr>
        </p:nvSpPr>
        <p:spPr>
          <a:xfrm>
            <a:off x="378142" y="2459482"/>
            <a:ext cx="3289839" cy="153888"/>
          </a:xfrm>
          <a:prstGeom prst="rect">
            <a:avLst/>
          </a:prstGeom>
        </p:spPr>
        <p:txBody>
          <a:bodyPr wrap="square" lIns="0" tIns="0" rIns="0" bIns="0">
            <a:spAutoFit/>
          </a:bodyPr>
          <a:lstStyle>
            <a:lvl1pPr rtl="0">
              <a:defRPr/>
            </a:lvl1pPr>
          </a:lstStyle>
          <a:p>
            <a:endParaRPr lang="en-US" dirty="0"/>
          </a:p>
        </p:txBody>
      </p:sp>
      <p:sp>
        <p:nvSpPr>
          <p:cNvPr id="4" name="Holder 4"/>
          <p:cNvSpPr>
            <a:spLocks noGrp="1"/>
          </p:cNvSpPr>
          <p:nvPr>
            <p:ph sz="half" idx="3"/>
          </p:nvPr>
        </p:nvSpPr>
        <p:spPr>
          <a:xfrm>
            <a:off x="3894867" y="2459482"/>
            <a:ext cx="3289839" cy="153888"/>
          </a:xfrm>
          <a:prstGeom prst="rect">
            <a:avLst/>
          </a:prstGeom>
        </p:spPr>
        <p:txBody>
          <a:bodyPr wrap="square" lIns="0" tIns="0" rIns="0" bIns="0">
            <a:spAutoFit/>
          </a:bodyPr>
          <a:lstStyle>
            <a:lvl1pPr rtl="0">
              <a:defRPr/>
            </a:lvl1pPr>
          </a:lstStyle>
          <a:p>
            <a:endParaRPr lang="en-US" dirty="0"/>
          </a:p>
        </p:txBody>
      </p:sp>
      <p:sp>
        <p:nvSpPr>
          <p:cNvPr id="5" name="Holder 5"/>
          <p:cNvSpPr>
            <a:spLocks noGrp="1"/>
          </p:cNvSpPr>
          <p:nvPr>
            <p:ph type="ftr" sz="quarter" idx="5"/>
          </p:nvPr>
        </p:nvSpPr>
        <p:spPr/>
        <p:txBody>
          <a:bodyPr lIns="0" tIns="0" rIns="0" bIns="0"/>
          <a:lstStyle>
            <a:lvl1pPr rtl="0">
              <a:defRPr sz="600" b="0" i="0">
                <a:solidFill>
                  <a:srgbClr val="DCDEDD"/>
                </a:solidFill>
                <a:latin typeface="Figtree"/>
                <a:cs typeface="Figtree"/>
              </a:defRPr>
            </a:lvl1pPr>
          </a:lstStyle>
          <a:p>
            <a:pPr marL="12700">
              <a:spcBef>
                <a:spcPts val="70"/>
              </a:spcBef>
            </a:pPr>
            <a:r>
              <a:rPr lang="en-US"/>
              <a:t>TDS 13.V03_Easyrepair_EN</a:t>
            </a:r>
            <a:r>
              <a:rPr lang="en-US" spc="155"/>
              <a:t> </a:t>
            </a:r>
            <a:r>
              <a:rPr lang="en-US"/>
              <a:t>|</a:t>
            </a:r>
            <a:r>
              <a:rPr lang="en-US" spc="155"/>
              <a:t> </a:t>
            </a:r>
            <a:r>
              <a:rPr lang="en-US" spc="-10"/>
              <a:t>28/11/2025</a:t>
            </a:r>
            <a:endParaRPr lang="en-US" spc="-10" dirty="0"/>
          </a:p>
        </p:txBody>
      </p:sp>
      <p:sp>
        <p:nvSpPr>
          <p:cNvPr id="6" name="Holder 6"/>
          <p:cNvSpPr>
            <a:spLocks noGrp="1"/>
          </p:cNvSpPr>
          <p:nvPr>
            <p:ph type="dt" sz="half" idx="6"/>
          </p:nvPr>
        </p:nvSpPr>
        <p:spPr/>
        <p:txBody>
          <a:bodyPr lIns="0" tIns="0" rIns="0" bIns="0"/>
          <a:lstStyle>
            <a:lvl1pPr algn="l" rtl="0">
              <a:defRPr>
                <a:solidFill>
                  <a:schemeClr val="tx1">
                    <a:tint val="75000"/>
                  </a:schemeClr>
                </a:solidFill>
              </a:defRPr>
            </a:lvl1pPr>
          </a:lstStyle>
          <a:p>
            <a:fld id="{1D8BD707-D9CF-40AE-B4C6-C98DA3205C09}" type="datetimeFigureOut">
              <a:rPr lang="en-US" smtClean="0"/>
              <a:pPr/>
              <a:t>3/20/2026</a:t>
            </a:fld>
            <a:endParaRPr lang="en-US" dirty="0"/>
          </a:p>
        </p:txBody>
      </p:sp>
      <p:sp>
        <p:nvSpPr>
          <p:cNvPr id="7" name="Holder 7"/>
          <p:cNvSpPr>
            <a:spLocks noGrp="1"/>
          </p:cNvSpPr>
          <p:nvPr>
            <p:ph type="sldNum" sz="quarter" idx="7"/>
          </p:nvPr>
        </p:nvSpPr>
        <p:spPr/>
        <p:txBody>
          <a:bodyPr lIns="0" tIns="0" rIns="0" bIns="0"/>
          <a:lstStyle>
            <a:lvl1pPr algn="r" rtl="0">
              <a:defRPr>
                <a:solidFill>
                  <a:schemeClr val="tx1">
                    <a:tint val="75000"/>
                  </a:schemeClr>
                </a:solidFill>
              </a:defRPr>
            </a:lvl1p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8D1FE2B-BDB9-4EC5-4287-917383DDA105}"/>
              </a:ext>
            </a:extLst>
          </p:cNvPr>
          <p:cNvGraphicFramePr>
            <a:graphicFrameLocks noChangeAspect="1"/>
          </p:cNvGraphicFramePr>
          <p:nvPr userDrawn="1">
            <p:custDataLst>
              <p:tags r:id="rId1"/>
            </p:custDataLst>
            <p:extLst>
              <p:ext uri="{D42A27DB-BD31-4B8C-83A1-F6EECF244321}">
                <p14:modId xmlns:p14="http://schemas.microsoft.com/office/powerpoint/2010/main" val="558374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426" imgH="426" progId="TCLayout.ActiveDocument.1">
                  <p:embed/>
                </p:oleObj>
              </mc:Choice>
              <mc:Fallback>
                <p:oleObj name="Slide do think-cell" r:id="rId3" imgW="426" imgH="426" progId="TCLayout.ActiveDocument.1">
                  <p:embed/>
                  <p:pic>
                    <p:nvPicPr>
                      <p:cNvPr id="6" name="think-cell data - do not delete" hidden="1">
                        <a:extLst>
                          <a:ext uri="{FF2B5EF4-FFF2-40B4-BE49-F238E27FC236}">
                            <a16:creationId xmlns:a16="http://schemas.microsoft.com/office/drawing/2014/main" id="{A8D1FE2B-BDB9-4EC5-4287-917383DDA1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lvl1pPr rtl="0">
              <a:defRPr sz="3100" b="0" i="0">
                <a:solidFill>
                  <a:srgbClr val="004651"/>
                </a:solidFill>
                <a:latin typeface="Figtree Medium"/>
                <a:cs typeface="Figtree Medium"/>
              </a:defRPr>
            </a:lvl1pPr>
          </a:lstStyle>
          <a:p>
            <a:endParaRPr lang="en-US" dirty="0"/>
          </a:p>
        </p:txBody>
      </p:sp>
      <p:sp>
        <p:nvSpPr>
          <p:cNvPr id="3" name="Holder 3"/>
          <p:cNvSpPr>
            <a:spLocks noGrp="1"/>
          </p:cNvSpPr>
          <p:nvPr>
            <p:ph type="ftr" sz="quarter" idx="5"/>
          </p:nvPr>
        </p:nvSpPr>
        <p:spPr/>
        <p:txBody>
          <a:bodyPr lIns="0" tIns="0" rIns="0" bIns="0"/>
          <a:lstStyle>
            <a:lvl1pPr rtl="0">
              <a:defRPr sz="600" b="0" i="0">
                <a:solidFill>
                  <a:srgbClr val="DCDEDD"/>
                </a:solidFill>
                <a:latin typeface="Figtree"/>
                <a:cs typeface="Figtree"/>
              </a:defRPr>
            </a:lvl1pPr>
          </a:lstStyle>
          <a:p>
            <a:pPr marL="12700">
              <a:spcBef>
                <a:spcPts val="70"/>
              </a:spcBef>
            </a:pPr>
            <a:r>
              <a:rPr lang="en-US"/>
              <a:t>TDS 13.V03_Easyrepair_EN</a:t>
            </a:r>
            <a:r>
              <a:rPr lang="en-US" spc="155"/>
              <a:t> </a:t>
            </a:r>
            <a:r>
              <a:rPr lang="en-US"/>
              <a:t>|</a:t>
            </a:r>
            <a:r>
              <a:rPr lang="en-US" spc="155"/>
              <a:t> </a:t>
            </a:r>
            <a:r>
              <a:rPr lang="en-US" spc="-10"/>
              <a:t>28/11/2025</a:t>
            </a:r>
            <a:endParaRPr lang="en-US" spc="-10" dirty="0"/>
          </a:p>
        </p:txBody>
      </p:sp>
      <p:sp>
        <p:nvSpPr>
          <p:cNvPr id="4" name="Holder 4"/>
          <p:cNvSpPr>
            <a:spLocks noGrp="1"/>
          </p:cNvSpPr>
          <p:nvPr>
            <p:ph type="dt" sz="half" idx="6"/>
          </p:nvPr>
        </p:nvSpPr>
        <p:spPr/>
        <p:txBody>
          <a:bodyPr lIns="0" tIns="0" rIns="0" bIns="0"/>
          <a:lstStyle>
            <a:lvl1pPr algn="l" rtl="0">
              <a:defRPr>
                <a:solidFill>
                  <a:schemeClr val="tx1">
                    <a:tint val="75000"/>
                  </a:schemeClr>
                </a:solidFill>
              </a:defRPr>
            </a:lvl1pPr>
          </a:lstStyle>
          <a:p>
            <a:fld id="{1D8BD707-D9CF-40AE-B4C6-C98DA3205C09}" type="datetimeFigureOut">
              <a:rPr lang="en-US" smtClean="0"/>
              <a:pPr/>
              <a:t>3/20/2026</a:t>
            </a:fld>
            <a:endParaRPr lang="en-US" dirty="0"/>
          </a:p>
        </p:txBody>
      </p:sp>
      <p:sp>
        <p:nvSpPr>
          <p:cNvPr id="5" name="Holder 5"/>
          <p:cNvSpPr>
            <a:spLocks noGrp="1"/>
          </p:cNvSpPr>
          <p:nvPr>
            <p:ph type="sldNum" sz="quarter" idx="7"/>
          </p:nvPr>
        </p:nvSpPr>
        <p:spPr/>
        <p:txBody>
          <a:bodyPr lIns="0" tIns="0" rIns="0" bIns="0"/>
          <a:lstStyle>
            <a:lvl1pPr algn="r" rtl="0">
              <a:defRPr>
                <a:solidFill>
                  <a:schemeClr val="tx1">
                    <a:tint val="75000"/>
                  </a:schemeClr>
                </a:solidFill>
              </a:defRPr>
            </a:lvl1p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A36AFB3-5728-52CA-09D3-34794A437CCA}"/>
              </a:ext>
            </a:extLst>
          </p:cNvPr>
          <p:cNvGraphicFramePr>
            <a:graphicFrameLocks noChangeAspect="1"/>
          </p:cNvGraphicFramePr>
          <p:nvPr userDrawn="1">
            <p:custDataLst>
              <p:tags r:id="rId1"/>
            </p:custDataLst>
            <p:extLst>
              <p:ext uri="{D42A27DB-BD31-4B8C-83A1-F6EECF244321}">
                <p14:modId xmlns:p14="http://schemas.microsoft.com/office/powerpoint/2010/main" val="1985861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426" imgH="426" progId="TCLayout.ActiveDocument.1">
                  <p:embed/>
                </p:oleObj>
              </mc:Choice>
              <mc:Fallback>
                <p:oleObj name="Slide do think-cell" r:id="rId3" imgW="426" imgH="426" progId="TCLayout.ActiveDocument.1">
                  <p:embed/>
                  <p:pic>
                    <p:nvPicPr>
                      <p:cNvPr id="5" name="think-cell data - do not delete" hidden="1">
                        <a:extLst>
                          <a:ext uri="{FF2B5EF4-FFF2-40B4-BE49-F238E27FC236}">
                            <a16:creationId xmlns:a16="http://schemas.microsoft.com/office/drawing/2014/main" id="{3A36AFB3-5728-52CA-09D3-34794A437C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ftr" sz="quarter" idx="5"/>
          </p:nvPr>
        </p:nvSpPr>
        <p:spPr>
          <a:xfrm>
            <a:off x="340518" y="10312369"/>
            <a:ext cx="1426845" cy="92333"/>
          </a:xfrm>
        </p:spPr>
        <p:txBody>
          <a:bodyPr lIns="0" tIns="0" rIns="0" bIns="0"/>
          <a:lstStyle>
            <a:lvl1pPr rtl="0">
              <a:defRPr sz="600" b="0" i="0">
                <a:solidFill>
                  <a:srgbClr val="DCDEDD"/>
                </a:solidFill>
                <a:latin typeface="Figtree"/>
                <a:cs typeface="Figtree"/>
              </a:defRPr>
            </a:lvl1pPr>
          </a:lstStyle>
          <a:p>
            <a:pPr marL="12700">
              <a:spcBef>
                <a:spcPts val="70"/>
              </a:spcBef>
            </a:pPr>
            <a:r>
              <a:rPr lang="en-US"/>
              <a:t>TDS 13.V03_Easyrepair_EN</a:t>
            </a:r>
            <a:r>
              <a:rPr lang="en-US" spc="155"/>
              <a:t> </a:t>
            </a:r>
            <a:r>
              <a:rPr lang="en-US"/>
              <a:t>|</a:t>
            </a:r>
            <a:r>
              <a:rPr lang="en-US" spc="155"/>
              <a:t> </a:t>
            </a:r>
            <a:r>
              <a:rPr lang="en-US" spc="-10"/>
              <a:t>28/11/2025</a:t>
            </a:r>
            <a:endParaRPr lang="en-US" spc="-10" dirty="0"/>
          </a:p>
        </p:txBody>
      </p:sp>
      <p:sp>
        <p:nvSpPr>
          <p:cNvPr id="3" name="Holder 3"/>
          <p:cNvSpPr>
            <a:spLocks noGrp="1"/>
          </p:cNvSpPr>
          <p:nvPr>
            <p:ph type="dt" sz="half" idx="6"/>
          </p:nvPr>
        </p:nvSpPr>
        <p:spPr>
          <a:xfrm>
            <a:off x="378142" y="9944862"/>
            <a:ext cx="1739455" cy="276999"/>
          </a:xfrm>
        </p:spPr>
        <p:txBody>
          <a:bodyPr lIns="0" tIns="0" rIns="0" bIns="0"/>
          <a:lstStyle>
            <a:lvl1pPr algn="l" rtl="0">
              <a:defRPr>
                <a:solidFill>
                  <a:schemeClr val="tx1">
                    <a:tint val="75000"/>
                  </a:schemeClr>
                </a:solidFill>
              </a:defRPr>
            </a:lvl1pPr>
          </a:lstStyle>
          <a:p>
            <a:fld id="{1D8BD707-D9CF-40AE-B4C6-C98DA3205C09}" type="datetimeFigureOut">
              <a:rPr lang="en-US" smtClean="0"/>
              <a:pPr/>
              <a:t>3/20/2026</a:t>
            </a:fld>
            <a:endParaRPr lang="en-US" dirty="0"/>
          </a:p>
        </p:txBody>
      </p:sp>
      <p:sp>
        <p:nvSpPr>
          <p:cNvPr id="4" name="Holder 4"/>
          <p:cNvSpPr>
            <a:spLocks noGrp="1"/>
          </p:cNvSpPr>
          <p:nvPr>
            <p:ph type="sldNum" sz="quarter" idx="7"/>
          </p:nvPr>
        </p:nvSpPr>
        <p:spPr>
          <a:xfrm>
            <a:off x="5445252" y="9944862"/>
            <a:ext cx="1739455" cy="276999"/>
          </a:xfrm>
        </p:spPr>
        <p:txBody>
          <a:bodyPr lIns="0" tIns="0" rIns="0" bIns="0"/>
          <a:lstStyle>
            <a:lvl1pPr algn="r" rtl="0">
              <a:defRPr>
                <a:solidFill>
                  <a:schemeClr val="tx1">
                    <a:tint val="75000"/>
                  </a:schemeClr>
                </a:solidFill>
              </a:defRPr>
            </a:lvl1p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F41CF1C-F31E-6407-A664-338C49FB2671}"/>
              </a:ext>
            </a:extLst>
          </p:cNvPr>
          <p:cNvGraphicFramePr>
            <a:graphicFrameLocks noChangeAspect="1"/>
          </p:cNvGraphicFramePr>
          <p:nvPr userDrawn="1">
            <p:custDataLst>
              <p:tags r:id="rId7"/>
            </p:custDataLst>
            <p:extLst>
              <p:ext uri="{D42A27DB-BD31-4B8C-83A1-F6EECF244321}">
                <p14:modId xmlns:p14="http://schemas.microsoft.com/office/powerpoint/2010/main" val="2560641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8" imgW="426" imgH="426" progId="TCLayout.ActiveDocument.1">
                  <p:embed/>
                </p:oleObj>
              </mc:Choice>
              <mc:Fallback>
                <p:oleObj name="Slide do think-cell" r:id="rId8" imgW="426" imgH="426" progId="TCLayout.ActiveDocument.1">
                  <p:embed/>
                  <p:pic>
                    <p:nvPicPr>
                      <p:cNvPr id="7" name="think-cell data - do not delete" hidden="1">
                        <a:extLst>
                          <a:ext uri="{FF2B5EF4-FFF2-40B4-BE49-F238E27FC236}">
                            <a16:creationId xmlns:a16="http://schemas.microsoft.com/office/drawing/2014/main" id="{CF41CF1C-F31E-6407-A664-338C49FB267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392510" y="825299"/>
            <a:ext cx="3186429" cy="477054"/>
          </a:xfrm>
          <a:prstGeom prst="rect">
            <a:avLst/>
          </a:prstGeom>
        </p:spPr>
        <p:txBody>
          <a:bodyPr wrap="square" lIns="0" tIns="0" rIns="0" bIns="0">
            <a:spAutoFit/>
          </a:bodyPr>
          <a:lstStyle>
            <a:lvl1pPr>
              <a:defRPr sz="3100" b="0" i="0">
                <a:solidFill>
                  <a:srgbClr val="004651"/>
                </a:solidFill>
                <a:latin typeface="Figtree Medium"/>
                <a:cs typeface="Figtree Medium"/>
              </a:defRPr>
            </a:lvl1pPr>
          </a:lstStyle>
          <a:p>
            <a:endParaRPr lang="en-US" dirty="0"/>
          </a:p>
        </p:txBody>
      </p:sp>
      <p:sp>
        <p:nvSpPr>
          <p:cNvPr id="3" name="Holder 3"/>
          <p:cNvSpPr>
            <a:spLocks noGrp="1"/>
          </p:cNvSpPr>
          <p:nvPr>
            <p:ph type="body" idx="1"/>
          </p:nvPr>
        </p:nvSpPr>
        <p:spPr>
          <a:xfrm>
            <a:off x="2072145" y="2104310"/>
            <a:ext cx="5186680" cy="153888"/>
          </a:xfrm>
          <a:prstGeom prst="rect">
            <a:avLst/>
          </a:prstGeom>
        </p:spPr>
        <p:txBody>
          <a:bodyPr wrap="square" lIns="0" tIns="0" rIns="0" bIns="0">
            <a:spAutoFit/>
          </a:bodyPr>
          <a:lstStyle>
            <a:lvl1pPr>
              <a:defRPr sz="1000" b="0" i="0">
                <a:solidFill>
                  <a:schemeClr val="tx1"/>
                </a:solidFill>
                <a:latin typeface="Figtree"/>
                <a:cs typeface="Figtree"/>
              </a:defRPr>
            </a:lvl1pPr>
          </a:lstStyle>
          <a:p>
            <a:endParaRPr lang="en-US" dirty="0"/>
          </a:p>
        </p:txBody>
      </p:sp>
      <p:sp>
        <p:nvSpPr>
          <p:cNvPr id="4" name="Holder 4"/>
          <p:cNvSpPr>
            <a:spLocks noGrp="1"/>
          </p:cNvSpPr>
          <p:nvPr>
            <p:ph type="ftr" sz="quarter" idx="5"/>
          </p:nvPr>
        </p:nvSpPr>
        <p:spPr>
          <a:xfrm>
            <a:off x="340518" y="10312369"/>
            <a:ext cx="1426845" cy="92333"/>
          </a:xfrm>
          <a:prstGeom prst="rect">
            <a:avLst/>
          </a:prstGeom>
        </p:spPr>
        <p:txBody>
          <a:bodyPr wrap="square" lIns="0" tIns="0" rIns="0" bIns="0">
            <a:spAutoFit/>
          </a:bodyPr>
          <a:lstStyle>
            <a:lvl1pPr rtl="0">
              <a:defRPr sz="600" b="0" i="0">
                <a:solidFill>
                  <a:srgbClr val="DCDEDD"/>
                </a:solidFill>
                <a:latin typeface="Figtree"/>
                <a:cs typeface="Figtree"/>
              </a:defRPr>
            </a:lvl1pPr>
          </a:lstStyle>
          <a:p>
            <a:pPr marL="12700">
              <a:spcBef>
                <a:spcPts val="70"/>
              </a:spcBef>
            </a:pPr>
            <a:r>
              <a:rPr lang="en-US"/>
              <a:t>TDS 13.V03_Easyrepair_EN</a:t>
            </a:r>
            <a:r>
              <a:rPr lang="en-US" spc="155"/>
              <a:t> </a:t>
            </a:r>
            <a:r>
              <a:rPr lang="en-US"/>
              <a:t>|</a:t>
            </a:r>
            <a:r>
              <a:rPr lang="en-US" spc="155"/>
              <a:t> </a:t>
            </a:r>
            <a:r>
              <a:rPr lang="en-US" spc="-10"/>
              <a:t>28/11/2025</a:t>
            </a:r>
            <a:endParaRPr lang="en-US" spc="-10" dirty="0"/>
          </a:p>
        </p:txBody>
      </p:sp>
      <p:sp>
        <p:nvSpPr>
          <p:cNvPr id="5" name="Holder 5"/>
          <p:cNvSpPr>
            <a:spLocks noGrp="1"/>
          </p:cNvSpPr>
          <p:nvPr>
            <p:ph type="dt" sz="half" idx="6"/>
          </p:nvPr>
        </p:nvSpPr>
        <p:spPr>
          <a:xfrm>
            <a:off x="378142" y="9944862"/>
            <a:ext cx="1739455" cy="276999"/>
          </a:xfrm>
          <a:prstGeom prst="rect">
            <a:avLst/>
          </a:prstGeom>
        </p:spPr>
        <p:txBody>
          <a:bodyPr wrap="square" lIns="0" tIns="0" rIns="0" bIns="0">
            <a:spAutoFit/>
          </a:bodyPr>
          <a:lstStyle>
            <a:lvl1pPr algn="l" rtl="0">
              <a:defRPr>
                <a:solidFill>
                  <a:schemeClr val="tx1">
                    <a:tint val="75000"/>
                  </a:schemeClr>
                </a:solidFill>
              </a:defRPr>
            </a:lvl1pPr>
          </a:lstStyle>
          <a:p>
            <a:fld id="{1D8BD707-D9CF-40AE-B4C6-C98DA3205C09}" type="datetimeFigureOut">
              <a:rPr lang="en-US" smtClean="0"/>
              <a:pPr/>
              <a:t>3/20/2026</a:t>
            </a:fld>
            <a:endParaRPr lang="en-US" dirty="0"/>
          </a:p>
        </p:txBody>
      </p:sp>
      <p:sp>
        <p:nvSpPr>
          <p:cNvPr id="6" name="Holder 6"/>
          <p:cNvSpPr>
            <a:spLocks noGrp="1"/>
          </p:cNvSpPr>
          <p:nvPr>
            <p:ph type="sldNum" sz="quarter" idx="7"/>
          </p:nvPr>
        </p:nvSpPr>
        <p:spPr>
          <a:xfrm>
            <a:off x="5445252" y="9944862"/>
            <a:ext cx="1739455" cy="276999"/>
          </a:xfrm>
          <a:prstGeom prst="rect">
            <a:avLst/>
          </a:prstGeom>
        </p:spPr>
        <p:txBody>
          <a:bodyPr wrap="square" lIns="0" tIns="0" rIns="0" bIns="0">
            <a:spAutoFit/>
          </a:bodyPr>
          <a:lstStyle>
            <a:lvl1pPr algn="r" rtl="0">
              <a:defRPr>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rtl="0">
        <a:defRPr>
          <a:latin typeface="+mj-lt"/>
          <a:ea typeface="+mj-ea"/>
          <a:cs typeface="+mj-cs"/>
        </a:defRPr>
      </a:lvl1pPr>
    </p:titleStyle>
    <p:bodyStyle>
      <a:lvl1pPr marL="0" rt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14417D4-1D4F-A9E8-89E4-F70A2BA9AB15}"/>
              </a:ext>
            </a:extLst>
          </p:cNvPr>
          <p:cNvGraphicFramePr>
            <a:graphicFrameLocks noChangeAspect="1"/>
          </p:cNvGraphicFramePr>
          <p:nvPr>
            <p:custDataLst>
              <p:tags r:id="rId1"/>
            </p:custDataLst>
            <p:extLst>
              <p:ext uri="{D42A27DB-BD31-4B8C-83A1-F6EECF244321}">
                <p14:modId xmlns:p14="http://schemas.microsoft.com/office/powerpoint/2010/main" val="2663431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4" imgW="426" imgH="426" progId="TCLayout.ActiveDocument.1">
                  <p:embed/>
                </p:oleObj>
              </mc:Choice>
              <mc:Fallback>
                <p:oleObj name="Slide do think-cell" r:id="rId4" imgW="426" imgH="426" progId="TCLayout.ActiveDocument.1">
                  <p:embed/>
                  <p:pic>
                    <p:nvPicPr>
                      <p:cNvPr id="12" name="think-cell data - do not delete" hidden="1">
                        <a:extLst>
                          <a:ext uri="{FF2B5EF4-FFF2-40B4-BE49-F238E27FC236}">
                            <a16:creationId xmlns:a16="http://schemas.microsoft.com/office/drawing/2014/main" id="{A14417D4-1D4F-A9E8-89E4-F70A2BA9AB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object 4" descr="$PPTXTitle"/>
          <p:cNvSpPr txBox="1">
            <a:spLocks noGrp="1"/>
          </p:cNvSpPr>
          <p:nvPr>
            <p:ph type="title"/>
          </p:nvPr>
        </p:nvSpPr>
        <p:spPr>
          <a:xfrm>
            <a:off x="392510" y="825299"/>
            <a:ext cx="3186429" cy="489878"/>
          </a:xfrm>
          <a:prstGeom prst="rect">
            <a:avLst/>
          </a:prstGeom>
        </p:spPr>
        <p:txBody>
          <a:bodyPr vert="horz" wrap="square" lIns="0" tIns="12700" rIns="0" bIns="0" rtlCol="0">
            <a:spAutoFit/>
          </a:bodyPr>
          <a:lstStyle/>
          <a:p>
            <a:pPr marL="12700">
              <a:lnSpc>
                <a:spcPct val="100000"/>
              </a:lnSpc>
              <a:spcBef>
                <a:spcPts val="100"/>
              </a:spcBef>
            </a:pPr>
            <a:r>
              <a:rPr lang="en-US" noProof="0" dirty="0">
                <a:solidFill>
                  <a:srgbClr val="000000"/>
                </a:solidFill>
              </a:rPr>
              <a:t>Effisus</a:t>
            </a:r>
            <a:r>
              <a:rPr lang="en-US" spc="-100" noProof="0" dirty="0">
                <a:solidFill>
                  <a:srgbClr val="000000"/>
                </a:solidFill>
              </a:rPr>
              <a:t> </a:t>
            </a:r>
            <a:r>
              <a:rPr lang="en-US" spc="-10" noProof="0" dirty="0" err="1"/>
              <a:t>EasyBolt</a:t>
            </a:r>
            <a:endParaRPr lang="en-US" spc="-10" noProof="0" dirty="0"/>
          </a:p>
        </p:txBody>
      </p:sp>
      <p:sp>
        <p:nvSpPr>
          <p:cNvPr id="6" name="object 6"/>
          <p:cNvSpPr/>
          <p:nvPr/>
        </p:nvSpPr>
        <p:spPr>
          <a:xfrm>
            <a:off x="437389" y="1498579"/>
            <a:ext cx="412115" cy="0"/>
          </a:xfrm>
          <a:custGeom>
            <a:avLst/>
            <a:gdLst/>
            <a:ahLst/>
            <a:cxnLst/>
            <a:rect l="l" t="t" r="r" b="b"/>
            <a:pathLst>
              <a:path w="412115">
                <a:moveTo>
                  <a:pt x="0" y="0"/>
                </a:moveTo>
                <a:lnTo>
                  <a:pt x="411683" y="0"/>
                </a:lnTo>
              </a:path>
            </a:pathLst>
          </a:custGeom>
          <a:ln w="38100">
            <a:solidFill>
              <a:srgbClr val="E3E146"/>
            </a:solidFill>
          </a:ln>
        </p:spPr>
        <p:txBody>
          <a:bodyPr wrap="square" lIns="0" tIns="0" rIns="0" bIns="0" rtlCol="0"/>
          <a:lstStyle/>
          <a:p>
            <a:pPr rtl="0"/>
            <a:endParaRPr lang="en-US" noProof="0" dirty="0"/>
          </a:p>
        </p:txBody>
      </p:sp>
      <p:sp>
        <p:nvSpPr>
          <p:cNvPr id="9" name="object 9"/>
          <p:cNvSpPr txBox="1">
            <a:spLocks noGrp="1"/>
          </p:cNvSpPr>
          <p:nvPr>
            <p:ph type="ftr" sz="quarter" idx="5"/>
          </p:nvPr>
        </p:nvSpPr>
        <p:spPr>
          <a:xfrm>
            <a:off x="392510" y="10312369"/>
            <a:ext cx="1426845" cy="101310"/>
          </a:xfrm>
          <a:prstGeom prst="rect">
            <a:avLst/>
          </a:prstGeom>
        </p:spPr>
        <p:txBody>
          <a:bodyPr vert="horz" wrap="square" lIns="0" tIns="8890" rIns="0" bIns="0" rtlCol="0">
            <a:spAutoFit/>
          </a:bodyPr>
          <a:lstStyle/>
          <a:p>
            <a:pPr marL="12700">
              <a:lnSpc>
                <a:spcPct val="100000"/>
              </a:lnSpc>
              <a:spcBef>
                <a:spcPts val="70"/>
              </a:spcBef>
            </a:pPr>
            <a:r>
              <a:rPr lang="en-US" noProof="0" dirty="0"/>
              <a:t>TDS 13.V01_EasyBolt_E</a:t>
            </a:r>
            <a:r>
              <a:rPr lang="en-US" dirty="0"/>
              <a:t>S</a:t>
            </a:r>
            <a:r>
              <a:rPr lang="en-US" spc="155" noProof="0" dirty="0"/>
              <a:t> </a:t>
            </a:r>
            <a:r>
              <a:rPr lang="en-US" noProof="0" dirty="0"/>
              <a:t>|</a:t>
            </a:r>
            <a:r>
              <a:rPr lang="en-US" spc="155" noProof="0" dirty="0"/>
              <a:t> </a:t>
            </a:r>
            <a:r>
              <a:rPr lang="en-US" spc="-10" dirty="0"/>
              <a:t>20</a:t>
            </a:r>
            <a:r>
              <a:rPr lang="en-US" spc="-10" noProof="0" dirty="0"/>
              <a:t>/03/2026</a:t>
            </a:r>
          </a:p>
        </p:txBody>
      </p:sp>
      <p:sp>
        <p:nvSpPr>
          <p:cNvPr id="10" name="object 9">
            <a:extLst>
              <a:ext uri="{FF2B5EF4-FFF2-40B4-BE49-F238E27FC236}">
                <a16:creationId xmlns:a16="http://schemas.microsoft.com/office/drawing/2014/main" id="{22B181F6-E0BF-5490-CE9F-228847D4AD7E}"/>
              </a:ext>
            </a:extLst>
          </p:cNvPr>
          <p:cNvSpPr txBox="1">
            <a:spLocks/>
          </p:cNvSpPr>
          <p:nvPr/>
        </p:nvSpPr>
        <p:spPr>
          <a:xfrm>
            <a:off x="392510" y="198661"/>
            <a:ext cx="1426845" cy="101310"/>
          </a:xfrm>
          <a:prstGeom prst="rect">
            <a:avLst/>
          </a:prstGeom>
        </p:spPr>
        <p:txBody>
          <a:bodyPr vert="horz" wrap="square" lIns="0" tIns="8890" rIns="0" bIns="0" rtlCol="0">
            <a:spAutoFit/>
          </a:bodyPr>
          <a:lstStyle>
            <a:defPPr>
              <a:defRPr kern="0"/>
            </a:defPPr>
            <a:lvl1pPr>
              <a:defRPr sz="600" b="0" i="0">
                <a:solidFill>
                  <a:srgbClr val="DCDEDD"/>
                </a:solidFill>
                <a:latin typeface="Figtree"/>
                <a:cs typeface="Figtree"/>
              </a:defRPr>
            </a:lvl1pPr>
          </a:lstStyle>
          <a:p>
            <a:pPr marL="12700" rtl="0">
              <a:spcBef>
                <a:spcPts val="70"/>
              </a:spcBef>
            </a:pPr>
            <a:r>
              <a:rPr lang="en-US" noProof="0" dirty="0"/>
              <a:t>EFFISUS EASYBOLT</a:t>
            </a:r>
            <a:endParaRPr lang="en-US" spc="-10" noProof="0" dirty="0"/>
          </a:p>
        </p:txBody>
      </p:sp>
      <p:sp>
        <p:nvSpPr>
          <p:cNvPr id="11" name="object 5">
            <a:extLst>
              <a:ext uri="{FF2B5EF4-FFF2-40B4-BE49-F238E27FC236}">
                <a16:creationId xmlns:a16="http://schemas.microsoft.com/office/drawing/2014/main" id="{FA546B9F-9422-55B0-7FE2-CE7831F356BC}"/>
              </a:ext>
            </a:extLst>
          </p:cNvPr>
          <p:cNvSpPr txBox="1"/>
          <p:nvPr/>
        </p:nvSpPr>
        <p:spPr>
          <a:xfrm>
            <a:off x="5722124" y="173655"/>
            <a:ext cx="1536701" cy="151323"/>
          </a:xfrm>
          <a:prstGeom prst="rect">
            <a:avLst/>
          </a:prstGeom>
        </p:spPr>
        <p:txBody>
          <a:bodyPr vert="horz" wrap="square" lIns="0" tIns="12700" rIns="0" bIns="0" rtlCol="0">
            <a:spAutoFit/>
          </a:bodyPr>
          <a:lstStyle/>
          <a:p>
            <a:pPr marL="12700" algn="r" rtl="0">
              <a:lnSpc>
                <a:spcPct val="100000"/>
              </a:lnSpc>
              <a:spcBef>
                <a:spcPts val="100"/>
              </a:spcBef>
            </a:pPr>
            <a:r>
              <a:rPr lang="en-US" sz="900" b="1" noProof="0" dirty="0">
                <a:solidFill>
                  <a:schemeClr val="tx1"/>
                </a:solidFill>
                <a:latin typeface="Figtree SemiBold"/>
                <a:cs typeface="Figtree SemiBold"/>
              </a:rPr>
              <a:t>FICHA TÉCNICA</a:t>
            </a:r>
            <a:endParaRPr lang="en-US" sz="900" noProof="0" dirty="0">
              <a:solidFill>
                <a:schemeClr val="tx1"/>
              </a:solidFill>
              <a:latin typeface="Figtree SemiBold"/>
              <a:cs typeface="Figtree SemiBold"/>
            </a:endParaRPr>
          </a:p>
        </p:txBody>
      </p:sp>
      <p:pic>
        <p:nvPicPr>
          <p:cNvPr id="14" name="Imagem 13" descr="Uma imagem com Tipo de letra, Gráficos, tipografia, design gráfico&#10;&#10;Os conteúdos gerados por IA podem estar incorretos.">
            <a:extLst>
              <a:ext uri="{FF2B5EF4-FFF2-40B4-BE49-F238E27FC236}">
                <a16:creationId xmlns:a16="http://schemas.microsoft.com/office/drawing/2014/main" id="{F19B0A1E-0E5C-B6BE-BF4A-26C3C12B5A09}"/>
              </a:ext>
            </a:extLst>
          </p:cNvPr>
          <p:cNvPicPr>
            <a:picLocks noChangeAspect="1"/>
          </p:cNvPicPr>
          <p:nvPr/>
        </p:nvPicPr>
        <p:blipFill>
          <a:blip r:embed="rId6"/>
          <a:stretch>
            <a:fillRect/>
          </a:stretch>
        </p:blipFill>
        <p:spPr>
          <a:xfrm>
            <a:off x="5548094" y="9939204"/>
            <a:ext cx="1519279" cy="458470"/>
          </a:xfrm>
          <a:prstGeom prst="rect">
            <a:avLst/>
          </a:prstGeom>
        </p:spPr>
      </p:pic>
      <p:pic>
        <p:nvPicPr>
          <p:cNvPr id="5" name="Imagem 4" descr="Uma imagem com parede, interior, casa de banho, Llouça sanitária&#10;&#10;Os conteúdos gerados por IA podem estar incorretos.">
            <a:extLst>
              <a:ext uri="{FF2B5EF4-FFF2-40B4-BE49-F238E27FC236}">
                <a16:creationId xmlns:a16="http://schemas.microsoft.com/office/drawing/2014/main" id="{88CD6FC7-1685-BC76-AEBB-FA3F7B9AA8EF}"/>
              </a:ext>
            </a:extLst>
          </p:cNvPr>
          <p:cNvPicPr>
            <a:picLocks noChangeAspect="1"/>
          </p:cNvPicPr>
          <p:nvPr/>
        </p:nvPicPr>
        <p:blipFill>
          <a:blip r:embed="rId7">
            <a:extLst>
              <a:ext uri="{28A0092B-C50C-407E-A947-70E740481C1C}">
                <a14:useLocalDpi xmlns:a14="http://schemas.microsoft.com/office/drawing/2010/main" val="0"/>
              </a:ext>
            </a:extLst>
          </a:blip>
          <a:srcRect b="17066"/>
          <a:stretch>
            <a:fillRect/>
          </a:stretch>
        </p:blipFill>
        <p:spPr>
          <a:xfrm>
            <a:off x="348322" y="3933760"/>
            <a:ext cx="6854953" cy="5685056"/>
          </a:xfrm>
          <a:prstGeom prst="rect">
            <a:avLst/>
          </a:prstGeom>
        </p:spPr>
      </p:pic>
      <p:sp>
        <p:nvSpPr>
          <p:cNvPr id="2" name="object 2"/>
          <p:cNvSpPr txBox="1">
            <a:spLocks noGrp="1"/>
          </p:cNvSpPr>
          <p:nvPr>
            <p:ph type="body" idx="4294967295"/>
          </p:nvPr>
        </p:nvSpPr>
        <p:spPr>
          <a:xfrm>
            <a:off x="2072145" y="2104310"/>
            <a:ext cx="5186680" cy="1524776"/>
          </a:xfrm>
          <a:prstGeom prst="rect">
            <a:avLst/>
          </a:prstGeom>
        </p:spPr>
        <p:txBody>
          <a:bodyPr vert="horz" wrap="square" lIns="0" tIns="12700" rIns="0" bIns="0" rtlCol="0">
            <a:spAutoFit/>
          </a:bodyPr>
          <a:lstStyle/>
          <a:p>
            <a:pPr marL="50800" marR="43180" indent="-635" algn="just">
              <a:lnSpc>
                <a:spcPct val="108300"/>
              </a:lnSpc>
              <a:spcBef>
                <a:spcPts val="100"/>
              </a:spcBef>
            </a:pPr>
            <a:r>
              <a:rPr lang="es-ES" dirty="0"/>
              <a:t>Los sistemas de cubiertas metálicas suelen utilizar numerosos tornillos autoperforantes, que representan puntos potenciales de filtración de agua, incluso cuando se instalan con arandelas de sellado.</a:t>
            </a:r>
          </a:p>
          <a:p>
            <a:pPr marL="50800" marR="43180" indent="-635" algn="just">
              <a:lnSpc>
                <a:spcPct val="108300"/>
              </a:lnSpc>
              <a:spcBef>
                <a:spcPts val="100"/>
              </a:spcBef>
            </a:pPr>
            <a:endParaRPr lang="es-ES" dirty="0"/>
          </a:p>
          <a:p>
            <a:pPr marL="50800" marR="43180" indent="-635" algn="just">
              <a:lnSpc>
                <a:spcPct val="108300"/>
              </a:lnSpc>
              <a:spcBef>
                <a:spcPts val="100"/>
              </a:spcBef>
            </a:pPr>
            <a:r>
              <a:rPr lang="es-ES" dirty="0"/>
              <a:t>Effisus </a:t>
            </a:r>
            <a:r>
              <a:rPr lang="es-ES" dirty="0" err="1"/>
              <a:t>EasyBolt</a:t>
            </a:r>
            <a:r>
              <a:rPr lang="es-ES" dirty="0"/>
              <a:t> ofrece una solución de sellado duradera y fiable para estos puntos de fijación críticos. Disponible en varios colores y sin necesidad de imprimación, es rápido y fácil de instalar, formando un sellado perfecto alrededor de cada tornillo. </a:t>
            </a:r>
            <a:r>
              <a:rPr lang="es-ES" dirty="0" err="1"/>
              <a:t>EasyBolt</a:t>
            </a:r>
            <a:r>
              <a:rPr lang="es-ES" dirty="0"/>
              <a:t> ofrece una protección duradera contra las fugas, con una resistencia probada a la exposición a los rayos UV y a temperaturas extremas, tanto bajas como altas.</a:t>
            </a:r>
            <a:endParaRPr lang="en-US"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2" name="think-cell data - do not delete" hidden="1">
            <a:extLst>
              <a:ext uri="{FF2B5EF4-FFF2-40B4-BE49-F238E27FC236}">
                <a16:creationId xmlns:a16="http://schemas.microsoft.com/office/drawing/2014/main" id="{73D7EB67-3996-E35D-B3B5-4BAA52C83D2E}"/>
              </a:ext>
            </a:extLst>
          </p:cNvPr>
          <p:cNvGraphicFramePr>
            <a:graphicFrameLocks noChangeAspect="1"/>
          </p:cNvGraphicFramePr>
          <p:nvPr>
            <p:custDataLst>
              <p:tags r:id="rId1"/>
            </p:custDataLst>
            <p:extLst>
              <p:ext uri="{D42A27DB-BD31-4B8C-83A1-F6EECF244321}">
                <p14:modId xmlns:p14="http://schemas.microsoft.com/office/powerpoint/2010/main" val="2695503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4" imgW="426" imgH="426" progId="TCLayout.ActiveDocument.1">
                  <p:embed/>
                </p:oleObj>
              </mc:Choice>
              <mc:Fallback>
                <p:oleObj name="Slide do think-cell" r:id="rId4" imgW="426" imgH="426" progId="TCLayout.ActiveDocument.1">
                  <p:embed/>
                  <p:pic>
                    <p:nvPicPr>
                      <p:cNvPr id="152" name="think-cell data - do not delete" hidden="1">
                        <a:extLst>
                          <a:ext uri="{FF2B5EF4-FFF2-40B4-BE49-F238E27FC236}">
                            <a16:creationId xmlns:a16="http://schemas.microsoft.com/office/drawing/2014/main" id="{73D7EB67-3996-E35D-B3B5-4BAA52C83D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7" name="object 77">
            <a:extLst>
              <a:ext uri="{FF2B5EF4-FFF2-40B4-BE49-F238E27FC236}">
                <a16:creationId xmlns:a16="http://schemas.microsoft.com/office/drawing/2014/main" id="{EBF648F2-EFFA-DE1E-87FB-EE92B7F9B59D}"/>
              </a:ext>
            </a:extLst>
          </p:cNvPr>
          <p:cNvSpPr/>
          <p:nvPr/>
        </p:nvSpPr>
        <p:spPr>
          <a:xfrm>
            <a:off x="353213" y="7528443"/>
            <a:ext cx="6853555" cy="282575"/>
          </a:xfrm>
          <a:custGeom>
            <a:avLst/>
            <a:gdLst/>
            <a:ahLst/>
            <a:cxnLst/>
            <a:rect l="l" t="t" r="r" b="b"/>
            <a:pathLst>
              <a:path w="6853555" h="282575">
                <a:moveTo>
                  <a:pt x="6799237" y="0"/>
                </a:moveTo>
                <a:lnTo>
                  <a:pt x="54000" y="0"/>
                </a:lnTo>
                <a:lnTo>
                  <a:pt x="32982" y="4244"/>
                </a:lnTo>
                <a:lnTo>
                  <a:pt x="15817" y="15817"/>
                </a:lnTo>
                <a:lnTo>
                  <a:pt x="4244" y="32982"/>
                </a:lnTo>
                <a:lnTo>
                  <a:pt x="0" y="54000"/>
                </a:lnTo>
                <a:lnTo>
                  <a:pt x="0" y="228193"/>
                </a:lnTo>
                <a:lnTo>
                  <a:pt x="4244" y="249211"/>
                </a:lnTo>
                <a:lnTo>
                  <a:pt x="15817" y="266376"/>
                </a:lnTo>
                <a:lnTo>
                  <a:pt x="32982" y="277949"/>
                </a:lnTo>
                <a:lnTo>
                  <a:pt x="54000" y="282193"/>
                </a:lnTo>
                <a:lnTo>
                  <a:pt x="6799237" y="282193"/>
                </a:lnTo>
                <a:lnTo>
                  <a:pt x="6820254" y="277949"/>
                </a:lnTo>
                <a:lnTo>
                  <a:pt x="6837419" y="266376"/>
                </a:lnTo>
                <a:lnTo>
                  <a:pt x="6848993" y="249211"/>
                </a:lnTo>
                <a:lnTo>
                  <a:pt x="6853237" y="228193"/>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grpSp>
        <p:nvGrpSpPr>
          <p:cNvPr id="24" name="object 26">
            <a:extLst>
              <a:ext uri="{FF2B5EF4-FFF2-40B4-BE49-F238E27FC236}">
                <a16:creationId xmlns:a16="http://schemas.microsoft.com/office/drawing/2014/main" id="{A901D44B-7050-1D9C-7EB0-54E011257246}"/>
              </a:ext>
            </a:extLst>
          </p:cNvPr>
          <p:cNvGrpSpPr/>
          <p:nvPr/>
        </p:nvGrpSpPr>
        <p:grpSpPr>
          <a:xfrm>
            <a:off x="353213" y="3171686"/>
            <a:ext cx="6853560" cy="1367155"/>
            <a:chOff x="353213" y="3171686"/>
            <a:chExt cx="6853560" cy="1367155"/>
          </a:xfrm>
        </p:grpSpPr>
        <p:sp>
          <p:nvSpPr>
            <p:cNvPr id="25" name="object 27">
              <a:extLst>
                <a:ext uri="{FF2B5EF4-FFF2-40B4-BE49-F238E27FC236}">
                  <a16:creationId xmlns:a16="http://schemas.microsoft.com/office/drawing/2014/main" id="{73AAE035-0E89-565A-D414-6C2ABC0A8D96}"/>
                </a:ext>
              </a:extLst>
            </p:cNvPr>
            <p:cNvSpPr/>
            <p:nvPr/>
          </p:nvSpPr>
          <p:spPr>
            <a:xfrm>
              <a:off x="353218" y="4315956"/>
              <a:ext cx="6853555" cy="222885"/>
            </a:xfrm>
            <a:custGeom>
              <a:avLst/>
              <a:gdLst/>
              <a:ahLst/>
              <a:cxnLst/>
              <a:rect l="l" t="t" r="r" b="b"/>
              <a:pathLst>
                <a:path w="6853555" h="222885">
                  <a:moveTo>
                    <a:pt x="6799224" y="0"/>
                  </a:moveTo>
                  <a:lnTo>
                    <a:pt x="54000" y="0"/>
                  </a:lnTo>
                  <a:lnTo>
                    <a:pt x="32977" y="4244"/>
                  </a:lnTo>
                  <a:lnTo>
                    <a:pt x="15813" y="15817"/>
                  </a:lnTo>
                  <a:lnTo>
                    <a:pt x="4242" y="32982"/>
                  </a:lnTo>
                  <a:lnTo>
                    <a:pt x="0" y="54000"/>
                  </a:lnTo>
                  <a:lnTo>
                    <a:pt x="0" y="168389"/>
                  </a:lnTo>
                  <a:lnTo>
                    <a:pt x="15813" y="206576"/>
                  </a:lnTo>
                  <a:lnTo>
                    <a:pt x="54000" y="222389"/>
                  </a:lnTo>
                  <a:lnTo>
                    <a:pt x="6799224" y="222402"/>
                  </a:lnTo>
                  <a:lnTo>
                    <a:pt x="6820242" y="218158"/>
                  </a:lnTo>
                  <a:lnTo>
                    <a:pt x="6837406" y="206582"/>
                  </a:lnTo>
                  <a:lnTo>
                    <a:pt x="6848980" y="189414"/>
                  </a:lnTo>
                  <a:lnTo>
                    <a:pt x="6853224" y="168389"/>
                  </a:lnTo>
                  <a:lnTo>
                    <a:pt x="6853224" y="54000"/>
                  </a:lnTo>
                  <a:lnTo>
                    <a:pt x="6848980" y="32982"/>
                  </a:lnTo>
                  <a:lnTo>
                    <a:pt x="6837406" y="15817"/>
                  </a:lnTo>
                  <a:lnTo>
                    <a:pt x="6820242" y="4244"/>
                  </a:lnTo>
                  <a:lnTo>
                    <a:pt x="6799224" y="0"/>
                  </a:lnTo>
                  <a:close/>
                </a:path>
              </a:pathLst>
            </a:custGeom>
            <a:solidFill>
              <a:srgbClr val="E5E4DE">
                <a:alpha val="59999"/>
              </a:srgbClr>
            </a:solidFill>
          </p:spPr>
          <p:txBody>
            <a:bodyPr wrap="square" lIns="0" tIns="0" rIns="0" bIns="0" rtlCol="0"/>
            <a:lstStyle/>
            <a:p>
              <a:pPr rtl="0"/>
              <a:endParaRPr lang="en-US" noProof="0" dirty="0"/>
            </a:p>
          </p:txBody>
        </p:sp>
        <p:sp>
          <p:nvSpPr>
            <p:cNvPr id="26" name="object 28">
              <a:extLst>
                <a:ext uri="{FF2B5EF4-FFF2-40B4-BE49-F238E27FC236}">
                  <a16:creationId xmlns:a16="http://schemas.microsoft.com/office/drawing/2014/main" id="{3C32E134-EF0F-858C-1C70-87642C845250}"/>
                </a:ext>
              </a:extLst>
            </p:cNvPr>
            <p:cNvSpPr/>
            <p:nvPr/>
          </p:nvSpPr>
          <p:spPr>
            <a:xfrm>
              <a:off x="353213" y="4003864"/>
              <a:ext cx="6853555" cy="265173"/>
            </a:xfrm>
            <a:custGeom>
              <a:avLst/>
              <a:gdLst/>
              <a:ahLst/>
              <a:cxnLst/>
              <a:rect l="l" t="t" r="r" b="b"/>
              <a:pathLst>
                <a:path w="6853555" h="282575">
                  <a:moveTo>
                    <a:pt x="6799237" y="0"/>
                  </a:moveTo>
                  <a:lnTo>
                    <a:pt x="54000" y="0"/>
                  </a:lnTo>
                  <a:lnTo>
                    <a:pt x="32982" y="4244"/>
                  </a:lnTo>
                  <a:lnTo>
                    <a:pt x="15817" y="15817"/>
                  </a:lnTo>
                  <a:lnTo>
                    <a:pt x="4244" y="32982"/>
                  </a:lnTo>
                  <a:lnTo>
                    <a:pt x="0" y="54000"/>
                  </a:lnTo>
                  <a:lnTo>
                    <a:pt x="0" y="228193"/>
                  </a:lnTo>
                  <a:lnTo>
                    <a:pt x="4244" y="249211"/>
                  </a:lnTo>
                  <a:lnTo>
                    <a:pt x="15817" y="266376"/>
                  </a:lnTo>
                  <a:lnTo>
                    <a:pt x="32982" y="277949"/>
                  </a:lnTo>
                  <a:lnTo>
                    <a:pt x="54000" y="282193"/>
                  </a:lnTo>
                  <a:lnTo>
                    <a:pt x="6799237" y="282193"/>
                  </a:lnTo>
                  <a:lnTo>
                    <a:pt x="6820254" y="277949"/>
                  </a:lnTo>
                  <a:lnTo>
                    <a:pt x="6837419" y="266376"/>
                  </a:lnTo>
                  <a:lnTo>
                    <a:pt x="6848993" y="249211"/>
                  </a:lnTo>
                  <a:lnTo>
                    <a:pt x="6853237" y="228193"/>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sp>
          <p:nvSpPr>
            <p:cNvPr id="84" name="object 27">
              <a:extLst>
                <a:ext uri="{FF2B5EF4-FFF2-40B4-BE49-F238E27FC236}">
                  <a16:creationId xmlns:a16="http://schemas.microsoft.com/office/drawing/2014/main" id="{E9F51CB7-8549-8A3F-585A-ADC1FF20C751}"/>
                </a:ext>
              </a:extLst>
            </p:cNvPr>
            <p:cNvSpPr/>
            <p:nvPr/>
          </p:nvSpPr>
          <p:spPr>
            <a:xfrm>
              <a:off x="353218" y="3736278"/>
              <a:ext cx="6853555" cy="222885"/>
            </a:xfrm>
            <a:custGeom>
              <a:avLst/>
              <a:gdLst/>
              <a:ahLst/>
              <a:cxnLst/>
              <a:rect l="l" t="t" r="r" b="b"/>
              <a:pathLst>
                <a:path w="6853555" h="222885">
                  <a:moveTo>
                    <a:pt x="6799224" y="0"/>
                  </a:moveTo>
                  <a:lnTo>
                    <a:pt x="54000" y="0"/>
                  </a:lnTo>
                  <a:lnTo>
                    <a:pt x="32977" y="4244"/>
                  </a:lnTo>
                  <a:lnTo>
                    <a:pt x="15813" y="15817"/>
                  </a:lnTo>
                  <a:lnTo>
                    <a:pt x="4242" y="32982"/>
                  </a:lnTo>
                  <a:lnTo>
                    <a:pt x="0" y="54000"/>
                  </a:lnTo>
                  <a:lnTo>
                    <a:pt x="0" y="168389"/>
                  </a:lnTo>
                  <a:lnTo>
                    <a:pt x="15813" y="206576"/>
                  </a:lnTo>
                  <a:lnTo>
                    <a:pt x="54000" y="222389"/>
                  </a:lnTo>
                  <a:lnTo>
                    <a:pt x="6799224" y="222402"/>
                  </a:lnTo>
                  <a:lnTo>
                    <a:pt x="6820242" y="218158"/>
                  </a:lnTo>
                  <a:lnTo>
                    <a:pt x="6837406" y="206582"/>
                  </a:lnTo>
                  <a:lnTo>
                    <a:pt x="6848980" y="189414"/>
                  </a:lnTo>
                  <a:lnTo>
                    <a:pt x="6853224" y="168389"/>
                  </a:lnTo>
                  <a:lnTo>
                    <a:pt x="6853224" y="54000"/>
                  </a:lnTo>
                  <a:lnTo>
                    <a:pt x="6848980" y="32982"/>
                  </a:lnTo>
                  <a:lnTo>
                    <a:pt x="6837406" y="15817"/>
                  </a:lnTo>
                  <a:lnTo>
                    <a:pt x="6820242" y="4244"/>
                  </a:lnTo>
                  <a:lnTo>
                    <a:pt x="6799224" y="0"/>
                  </a:lnTo>
                  <a:close/>
                </a:path>
              </a:pathLst>
            </a:custGeom>
            <a:solidFill>
              <a:srgbClr val="E5E4DE">
                <a:alpha val="59999"/>
              </a:srgbClr>
            </a:solidFill>
          </p:spPr>
          <p:txBody>
            <a:bodyPr wrap="square" lIns="0" tIns="0" rIns="0" bIns="0" rtlCol="0"/>
            <a:lstStyle/>
            <a:p>
              <a:pPr rtl="0"/>
              <a:endParaRPr lang="en-US" noProof="0" dirty="0"/>
            </a:p>
          </p:txBody>
        </p:sp>
        <p:sp>
          <p:nvSpPr>
            <p:cNvPr id="85" name="object 27">
              <a:extLst>
                <a:ext uri="{FF2B5EF4-FFF2-40B4-BE49-F238E27FC236}">
                  <a16:creationId xmlns:a16="http://schemas.microsoft.com/office/drawing/2014/main" id="{2AE55D7D-29C7-A0AB-D17D-E78DDC6389B8}"/>
                </a:ext>
              </a:extLst>
            </p:cNvPr>
            <p:cNvSpPr/>
            <p:nvPr/>
          </p:nvSpPr>
          <p:spPr>
            <a:xfrm>
              <a:off x="353218" y="3171686"/>
              <a:ext cx="6853555" cy="222885"/>
            </a:xfrm>
            <a:custGeom>
              <a:avLst/>
              <a:gdLst/>
              <a:ahLst/>
              <a:cxnLst/>
              <a:rect l="l" t="t" r="r" b="b"/>
              <a:pathLst>
                <a:path w="6853555" h="222885">
                  <a:moveTo>
                    <a:pt x="6799224" y="0"/>
                  </a:moveTo>
                  <a:lnTo>
                    <a:pt x="54000" y="0"/>
                  </a:lnTo>
                  <a:lnTo>
                    <a:pt x="32977" y="4244"/>
                  </a:lnTo>
                  <a:lnTo>
                    <a:pt x="15813" y="15817"/>
                  </a:lnTo>
                  <a:lnTo>
                    <a:pt x="4242" y="32982"/>
                  </a:lnTo>
                  <a:lnTo>
                    <a:pt x="0" y="54000"/>
                  </a:lnTo>
                  <a:lnTo>
                    <a:pt x="0" y="168389"/>
                  </a:lnTo>
                  <a:lnTo>
                    <a:pt x="15813" y="206576"/>
                  </a:lnTo>
                  <a:lnTo>
                    <a:pt x="54000" y="222389"/>
                  </a:lnTo>
                  <a:lnTo>
                    <a:pt x="6799224" y="222402"/>
                  </a:lnTo>
                  <a:lnTo>
                    <a:pt x="6820242" y="218158"/>
                  </a:lnTo>
                  <a:lnTo>
                    <a:pt x="6837406" y="206582"/>
                  </a:lnTo>
                  <a:lnTo>
                    <a:pt x="6848980" y="189414"/>
                  </a:lnTo>
                  <a:lnTo>
                    <a:pt x="6853224" y="168389"/>
                  </a:lnTo>
                  <a:lnTo>
                    <a:pt x="6853224" y="54000"/>
                  </a:lnTo>
                  <a:lnTo>
                    <a:pt x="6848980" y="32982"/>
                  </a:lnTo>
                  <a:lnTo>
                    <a:pt x="6837406" y="15817"/>
                  </a:lnTo>
                  <a:lnTo>
                    <a:pt x="6820242" y="4244"/>
                  </a:lnTo>
                  <a:lnTo>
                    <a:pt x="6799224" y="0"/>
                  </a:lnTo>
                  <a:close/>
                </a:path>
              </a:pathLst>
            </a:custGeom>
            <a:solidFill>
              <a:srgbClr val="E5E4DE">
                <a:alpha val="59999"/>
              </a:srgbClr>
            </a:solidFill>
          </p:spPr>
          <p:txBody>
            <a:bodyPr wrap="square" lIns="0" tIns="0" rIns="0" bIns="0" rtlCol="0"/>
            <a:lstStyle/>
            <a:p>
              <a:pPr rtl="0"/>
              <a:endParaRPr lang="en-US" noProof="0" dirty="0"/>
            </a:p>
          </p:txBody>
        </p:sp>
      </p:grpSp>
      <p:grpSp>
        <p:nvGrpSpPr>
          <p:cNvPr id="33" name="object 35">
            <a:extLst>
              <a:ext uri="{FF2B5EF4-FFF2-40B4-BE49-F238E27FC236}">
                <a16:creationId xmlns:a16="http://schemas.microsoft.com/office/drawing/2014/main" id="{DA1CEADE-1CB3-225C-063F-55270B800726}"/>
              </a:ext>
            </a:extLst>
          </p:cNvPr>
          <p:cNvGrpSpPr/>
          <p:nvPr/>
        </p:nvGrpSpPr>
        <p:grpSpPr>
          <a:xfrm>
            <a:off x="353213" y="4568259"/>
            <a:ext cx="6853560" cy="534978"/>
            <a:chOff x="353213" y="4568259"/>
            <a:chExt cx="6853560" cy="534978"/>
          </a:xfrm>
        </p:grpSpPr>
        <p:sp>
          <p:nvSpPr>
            <p:cNvPr id="34" name="object 36">
              <a:extLst>
                <a:ext uri="{FF2B5EF4-FFF2-40B4-BE49-F238E27FC236}">
                  <a16:creationId xmlns:a16="http://schemas.microsoft.com/office/drawing/2014/main" id="{A1D317D4-4749-C30E-F958-E20D7D366282}"/>
                </a:ext>
              </a:extLst>
            </p:cNvPr>
            <p:cNvSpPr/>
            <p:nvPr/>
          </p:nvSpPr>
          <p:spPr>
            <a:xfrm>
              <a:off x="353218" y="4880352"/>
              <a:ext cx="6853555" cy="222885"/>
            </a:xfrm>
            <a:custGeom>
              <a:avLst/>
              <a:gdLst/>
              <a:ahLst/>
              <a:cxnLst/>
              <a:rect l="l" t="t" r="r" b="b"/>
              <a:pathLst>
                <a:path w="6853555" h="222885">
                  <a:moveTo>
                    <a:pt x="6799224" y="0"/>
                  </a:moveTo>
                  <a:lnTo>
                    <a:pt x="54000" y="0"/>
                  </a:lnTo>
                  <a:lnTo>
                    <a:pt x="32977" y="4244"/>
                  </a:lnTo>
                  <a:lnTo>
                    <a:pt x="15813" y="15817"/>
                  </a:lnTo>
                  <a:lnTo>
                    <a:pt x="4242" y="32982"/>
                  </a:lnTo>
                  <a:lnTo>
                    <a:pt x="0" y="54000"/>
                  </a:lnTo>
                  <a:lnTo>
                    <a:pt x="0" y="168389"/>
                  </a:lnTo>
                  <a:lnTo>
                    <a:pt x="15813" y="206576"/>
                  </a:lnTo>
                  <a:lnTo>
                    <a:pt x="54000" y="222389"/>
                  </a:lnTo>
                  <a:lnTo>
                    <a:pt x="6799224" y="222402"/>
                  </a:lnTo>
                  <a:lnTo>
                    <a:pt x="6820242" y="218158"/>
                  </a:lnTo>
                  <a:lnTo>
                    <a:pt x="6837406" y="206582"/>
                  </a:lnTo>
                  <a:lnTo>
                    <a:pt x="6848980" y="189414"/>
                  </a:lnTo>
                  <a:lnTo>
                    <a:pt x="6853224" y="168389"/>
                  </a:lnTo>
                  <a:lnTo>
                    <a:pt x="6853224" y="54000"/>
                  </a:lnTo>
                  <a:lnTo>
                    <a:pt x="6848980" y="32982"/>
                  </a:lnTo>
                  <a:lnTo>
                    <a:pt x="6837406" y="15817"/>
                  </a:lnTo>
                  <a:lnTo>
                    <a:pt x="6820242" y="4244"/>
                  </a:lnTo>
                  <a:lnTo>
                    <a:pt x="6799224" y="0"/>
                  </a:lnTo>
                  <a:close/>
                </a:path>
              </a:pathLst>
            </a:custGeom>
            <a:solidFill>
              <a:srgbClr val="E5E4DE">
                <a:alpha val="59999"/>
              </a:srgbClr>
            </a:solidFill>
          </p:spPr>
          <p:txBody>
            <a:bodyPr wrap="square" lIns="0" tIns="0" rIns="0" bIns="0" rtlCol="0"/>
            <a:lstStyle/>
            <a:p>
              <a:pPr rtl="0"/>
              <a:endParaRPr lang="en-US" noProof="0" dirty="0"/>
            </a:p>
          </p:txBody>
        </p:sp>
        <p:sp>
          <p:nvSpPr>
            <p:cNvPr id="35" name="object 37">
              <a:extLst>
                <a:ext uri="{FF2B5EF4-FFF2-40B4-BE49-F238E27FC236}">
                  <a16:creationId xmlns:a16="http://schemas.microsoft.com/office/drawing/2014/main" id="{B5218BF5-7CE4-B739-40B6-0FF3A6ABC43E}"/>
                </a:ext>
              </a:extLst>
            </p:cNvPr>
            <p:cNvSpPr/>
            <p:nvPr/>
          </p:nvSpPr>
          <p:spPr>
            <a:xfrm>
              <a:off x="353213" y="4568259"/>
              <a:ext cx="6853555" cy="282575"/>
            </a:xfrm>
            <a:custGeom>
              <a:avLst/>
              <a:gdLst/>
              <a:ahLst/>
              <a:cxnLst/>
              <a:rect l="l" t="t" r="r" b="b"/>
              <a:pathLst>
                <a:path w="6853555" h="282575">
                  <a:moveTo>
                    <a:pt x="6799237" y="0"/>
                  </a:moveTo>
                  <a:lnTo>
                    <a:pt x="54000" y="0"/>
                  </a:lnTo>
                  <a:lnTo>
                    <a:pt x="32982" y="4244"/>
                  </a:lnTo>
                  <a:lnTo>
                    <a:pt x="15817" y="15817"/>
                  </a:lnTo>
                  <a:lnTo>
                    <a:pt x="4244" y="32982"/>
                  </a:lnTo>
                  <a:lnTo>
                    <a:pt x="0" y="54000"/>
                  </a:lnTo>
                  <a:lnTo>
                    <a:pt x="0" y="228193"/>
                  </a:lnTo>
                  <a:lnTo>
                    <a:pt x="4244" y="249211"/>
                  </a:lnTo>
                  <a:lnTo>
                    <a:pt x="15817" y="266376"/>
                  </a:lnTo>
                  <a:lnTo>
                    <a:pt x="32982" y="277949"/>
                  </a:lnTo>
                  <a:lnTo>
                    <a:pt x="54000" y="282193"/>
                  </a:lnTo>
                  <a:lnTo>
                    <a:pt x="6799237" y="282193"/>
                  </a:lnTo>
                  <a:lnTo>
                    <a:pt x="6820254" y="277949"/>
                  </a:lnTo>
                  <a:lnTo>
                    <a:pt x="6837419" y="266376"/>
                  </a:lnTo>
                  <a:lnTo>
                    <a:pt x="6848993" y="249211"/>
                  </a:lnTo>
                  <a:lnTo>
                    <a:pt x="6853237" y="228193"/>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grpSp>
      <p:grpSp>
        <p:nvGrpSpPr>
          <p:cNvPr id="57" name="object 59">
            <a:extLst>
              <a:ext uri="{FF2B5EF4-FFF2-40B4-BE49-F238E27FC236}">
                <a16:creationId xmlns:a16="http://schemas.microsoft.com/office/drawing/2014/main" id="{AAAEB13B-5341-81E9-E5B6-D210C5C99C34}"/>
              </a:ext>
            </a:extLst>
          </p:cNvPr>
          <p:cNvGrpSpPr/>
          <p:nvPr/>
        </p:nvGrpSpPr>
        <p:grpSpPr>
          <a:xfrm>
            <a:off x="353213" y="5445760"/>
            <a:ext cx="6853560" cy="800099"/>
            <a:chOff x="353213" y="6000160"/>
            <a:chExt cx="6853560" cy="800099"/>
          </a:xfrm>
        </p:grpSpPr>
        <p:sp>
          <p:nvSpPr>
            <p:cNvPr id="58" name="object 60">
              <a:extLst>
                <a:ext uri="{FF2B5EF4-FFF2-40B4-BE49-F238E27FC236}">
                  <a16:creationId xmlns:a16="http://schemas.microsoft.com/office/drawing/2014/main" id="{D71A9B8D-1F29-8683-E58E-F341A697FA0B}"/>
                </a:ext>
              </a:extLst>
            </p:cNvPr>
            <p:cNvSpPr/>
            <p:nvPr/>
          </p:nvSpPr>
          <p:spPr>
            <a:xfrm>
              <a:off x="353218" y="6577374"/>
              <a:ext cx="6853555" cy="222885"/>
            </a:xfrm>
            <a:custGeom>
              <a:avLst/>
              <a:gdLst/>
              <a:ahLst/>
              <a:cxnLst/>
              <a:rect l="l" t="t" r="r" b="b"/>
              <a:pathLst>
                <a:path w="6853555" h="222884">
                  <a:moveTo>
                    <a:pt x="6799224" y="0"/>
                  </a:moveTo>
                  <a:lnTo>
                    <a:pt x="54000" y="0"/>
                  </a:lnTo>
                  <a:lnTo>
                    <a:pt x="32977" y="4244"/>
                  </a:lnTo>
                  <a:lnTo>
                    <a:pt x="15813" y="15817"/>
                  </a:lnTo>
                  <a:lnTo>
                    <a:pt x="4242" y="32982"/>
                  </a:lnTo>
                  <a:lnTo>
                    <a:pt x="0" y="54000"/>
                  </a:lnTo>
                  <a:lnTo>
                    <a:pt x="0" y="168389"/>
                  </a:lnTo>
                  <a:lnTo>
                    <a:pt x="4242" y="189412"/>
                  </a:lnTo>
                  <a:lnTo>
                    <a:pt x="15813" y="206576"/>
                  </a:lnTo>
                  <a:lnTo>
                    <a:pt x="32977" y="218147"/>
                  </a:lnTo>
                  <a:lnTo>
                    <a:pt x="54000" y="222389"/>
                  </a:lnTo>
                  <a:lnTo>
                    <a:pt x="6799224" y="222389"/>
                  </a:lnTo>
                  <a:lnTo>
                    <a:pt x="6820242" y="218147"/>
                  </a:lnTo>
                  <a:lnTo>
                    <a:pt x="6837406" y="206576"/>
                  </a:lnTo>
                  <a:lnTo>
                    <a:pt x="6848980" y="189412"/>
                  </a:lnTo>
                  <a:lnTo>
                    <a:pt x="6853224" y="168389"/>
                  </a:lnTo>
                  <a:lnTo>
                    <a:pt x="6853224" y="54000"/>
                  </a:lnTo>
                  <a:lnTo>
                    <a:pt x="6848980" y="32982"/>
                  </a:lnTo>
                  <a:lnTo>
                    <a:pt x="6837406" y="15817"/>
                  </a:lnTo>
                  <a:lnTo>
                    <a:pt x="6820242" y="4244"/>
                  </a:lnTo>
                  <a:lnTo>
                    <a:pt x="6799224" y="0"/>
                  </a:lnTo>
                  <a:close/>
                </a:path>
              </a:pathLst>
            </a:custGeom>
            <a:solidFill>
              <a:srgbClr val="E5E4DE">
                <a:alpha val="59999"/>
              </a:srgbClr>
            </a:solidFill>
          </p:spPr>
          <p:txBody>
            <a:bodyPr wrap="square" lIns="0" tIns="0" rIns="0" bIns="0" rtlCol="0"/>
            <a:lstStyle/>
            <a:p>
              <a:pPr rtl="0"/>
              <a:endParaRPr lang="en-US" noProof="0" dirty="0"/>
            </a:p>
          </p:txBody>
        </p:sp>
        <p:sp>
          <p:nvSpPr>
            <p:cNvPr id="59" name="object 61">
              <a:extLst>
                <a:ext uri="{FF2B5EF4-FFF2-40B4-BE49-F238E27FC236}">
                  <a16:creationId xmlns:a16="http://schemas.microsoft.com/office/drawing/2014/main" id="{1E605B7C-CD99-410C-F317-983C46FA1A1D}"/>
                </a:ext>
              </a:extLst>
            </p:cNvPr>
            <p:cNvSpPr/>
            <p:nvPr/>
          </p:nvSpPr>
          <p:spPr>
            <a:xfrm>
              <a:off x="353213" y="6265282"/>
              <a:ext cx="6853555" cy="282575"/>
            </a:xfrm>
            <a:custGeom>
              <a:avLst/>
              <a:gdLst/>
              <a:ahLst/>
              <a:cxnLst/>
              <a:rect l="l" t="t" r="r" b="b"/>
              <a:pathLst>
                <a:path w="6853555" h="282575">
                  <a:moveTo>
                    <a:pt x="6799237" y="0"/>
                  </a:moveTo>
                  <a:lnTo>
                    <a:pt x="54000" y="0"/>
                  </a:lnTo>
                  <a:lnTo>
                    <a:pt x="32982" y="4244"/>
                  </a:lnTo>
                  <a:lnTo>
                    <a:pt x="15817" y="15817"/>
                  </a:lnTo>
                  <a:lnTo>
                    <a:pt x="4244" y="32982"/>
                  </a:lnTo>
                  <a:lnTo>
                    <a:pt x="0" y="54000"/>
                  </a:lnTo>
                  <a:lnTo>
                    <a:pt x="0" y="228193"/>
                  </a:lnTo>
                  <a:lnTo>
                    <a:pt x="4244" y="249211"/>
                  </a:lnTo>
                  <a:lnTo>
                    <a:pt x="15817" y="266376"/>
                  </a:lnTo>
                  <a:lnTo>
                    <a:pt x="32982" y="277949"/>
                  </a:lnTo>
                  <a:lnTo>
                    <a:pt x="54000" y="282193"/>
                  </a:lnTo>
                  <a:lnTo>
                    <a:pt x="6799237" y="282193"/>
                  </a:lnTo>
                  <a:lnTo>
                    <a:pt x="6820254" y="277949"/>
                  </a:lnTo>
                  <a:lnTo>
                    <a:pt x="6837419" y="266376"/>
                  </a:lnTo>
                  <a:lnTo>
                    <a:pt x="6848993" y="249211"/>
                  </a:lnTo>
                  <a:lnTo>
                    <a:pt x="6853237" y="228193"/>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sp>
          <p:nvSpPr>
            <p:cNvPr id="82" name="object 60">
              <a:extLst>
                <a:ext uri="{FF2B5EF4-FFF2-40B4-BE49-F238E27FC236}">
                  <a16:creationId xmlns:a16="http://schemas.microsoft.com/office/drawing/2014/main" id="{FE4856E3-49D5-B5F3-4AD3-E87AA26EE807}"/>
                </a:ext>
              </a:extLst>
            </p:cNvPr>
            <p:cNvSpPr/>
            <p:nvPr/>
          </p:nvSpPr>
          <p:spPr>
            <a:xfrm>
              <a:off x="353218" y="6000160"/>
              <a:ext cx="6853555" cy="222885"/>
            </a:xfrm>
            <a:custGeom>
              <a:avLst/>
              <a:gdLst/>
              <a:ahLst/>
              <a:cxnLst/>
              <a:rect l="l" t="t" r="r" b="b"/>
              <a:pathLst>
                <a:path w="6853555" h="222884">
                  <a:moveTo>
                    <a:pt x="6799224" y="0"/>
                  </a:moveTo>
                  <a:lnTo>
                    <a:pt x="54000" y="0"/>
                  </a:lnTo>
                  <a:lnTo>
                    <a:pt x="32977" y="4244"/>
                  </a:lnTo>
                  <a:lnTo>
                    <a:pt x="15813" y="15817"/>
                  </a:lnTo>
                  <a:lnTo>
                    <a:pt x="4242" y="32982"/>
                  </a:lnTo>
                  <a:lnTo>
                    <a:pt x="0" y="54000"/>
                  </a:lnTo>
                  <a:lnTo>
                    <a:pt x="0" y="168389"/>
                  </a:lnTo>
                  <a:lnTo>
                    <a:pt x="4242" y="189412"/>
                  </a:lnTo>
                  <a:lnTo>
                    <a:pt x="15813" y="206576"/>
                  </a:lnTo>
                  <a:lnTo>
                    <a:pt x="32977" y="218147"/>
                  </a:lnTo>
                  <a:lnTo>
                    <a:pt x="54000" y="222389"/>
                  </a:lnTo>
                  <a:lnTo>
                    <a:pt x="6799224" y="222389"/>
                  </a:lnTo>
                  <a:lnTo>
                    <a:pt x="6820242" y="218147"/>
                  </a:lnTo>
                  <a:lnTo>
                    <a:pt x="6837406" y="206576"/>
                  </a:lnTo>
                  <a:lnTo>
                    <a:pt x="6848980" y="189412"/>
                  </a:lnTo>
                  <a:lnTo>
                    <a:pt x="6853224" y="168389"/>
                  </a:lnTo>
                  <a:lnTo>
                    <a:pt x="6853224" y="54000"/>
                  </a:lnTo>
                  <a:lnTo>
                    <a:pt x="6848980" y="32982"/>
                  </a:lnTo>
                  <a:lnTo>
                    <a:pt x="6837406" y="15817"/>
                  </a:lnTo>
                  <a:lnTo>
                    <a:pt x="6820242" y="4244"/>
                  </a:lnTo>
                  <a:lnTo>
                    <a:pt x="6799224" y="0"/>
                  </a:lnTo>
                  <a:close/>
                </a:path>
              </a:pathLst>
            </a:custGeom>
            <a:solidFill>
              <a:srgbClr val="E5E4DE">
                <a:alpha val="59999"/>
              </a:srgbClr>
            </a:solidFill>
          </p:spPr>
          <p:txBody>
            <a:bodyPr wrap="square" lIns="0" tIns="0" rIns="0" bIns="0" rtlCol="0"/>
            <a:lstStyle/>
            <a:p>
              <a:pPr rtl="0"/>
              <a:endParaRPr lang="en-US" noProof="0" dirty="0"/>
            </a:p>
          </p:txBody>
        </p:sp>
      </p:grpSp>
      <p:sp>
        <p:nvSpPr>
          <p:cNvPr id="6" name="object 6"/>
          <p:cNvSpPr txBox="1"/>
          <p:nvPr/>
        </p:nvSpPr>
        <p:spPr>
          <a:xfrm>
            <a:off x="378550" y="962228"/>
            <a:ext cx="2065020" cy="330200"/>
          </a:xfrm>
          <a:prstGeom prst="rect">
            <a:avLst/>
          </a:prstGeom>
        </p:spPr>
        <p:txBody>
          <a:bodyPr vert="horz" wrap="square" lIns="0" tIns="12700" rIns="0" bIns="0" rtlCol="0">
            <a:spAutoFit/>
          </a:bodyPr>
          <a:lstStyle/>
          <a:p>
            <a:pPr marL="12700" rtl="0">
              <a:lnSpc>
                <a:spcPct val="100000"/>
              </a:lnSpc>
              <a:spcBef>
                <a:spcPts val="100"/>
              </a:spcBef>
            </a:pPr>
            <a:r>
              <a:rPr lang="en-US" sz="2000" b="0" noProof="0" dirty="0">
                <a:latin typeface="Figtree Medium"/>
                <a:cs typeface="Figtree Medium"/>
              </a:rPr>
              <a:t>Effisus</a:t>
            </a:r>
            <a:r>
              <a:rPr lang="en-US" sz="2000" b="0" spc="-65" noProof="0" dirty="0">
                <a:latin typeface="Figtree Medium"/>
                <a:cs typeface="Figtree Medium"/>
              </a:rPr>
              <a:t> </a:t>
            </a:r>
            <a:r>
              <a:rPr lang="en-US" sz="2000" b="0" spc="-10" noProof="0" dirty="0" err="1">
                <a:solidFill>
                  <a:srgbClr val="004651"/>
                </a:solidFill>
                <a:latin typeface="Figtree Medium"/>
                <a:cs typeface="Figtree Medium"/>
              </a:rPr>
              <a:t>EasyBolt</a:t>
            </a:r>
            <a:endParaRPr lang="en-US" sz="2000" noProof="0" dirty="0">
              <a:latin typeface="Figtree Medium"/>
              <a:cs typeface="Figtree Medium"/>
            </a:endParaRPr>
          </a:p>
        </p:txBody>
      </p:sp>
      <p:sp>
        <p:nvSpPr>
          <p:cNvPr id="146" name="object 9">
            <a:extLst>
              <a:ext uri="{FF2B5EF4-FFF2-40B4-BE49-F238E27FC236}">
                <a16:creationId xmlns:a16="http://schemas.microsoft.com/office/drawing/2014/main" id="{FAC222FF-05B3-668D-CE78-7B8E000B2DC4}"/>
              </a:ext>
            </a:extLst>
          </p:cNvPr>
          <p:cNvSpPr txBox="1">
            <a:spLocks/>
          </p:cNvSpPr>
          <p:nvPr/>
        </p:nvSpPr>
        <p:spPr>
          <a:xfrm>
            <a:off x="392510" y="198661"/>
            <a:ext cx="1426845" cy="101310"/>
          </a:xfrm>
          <a:prstGeom prst="rect">
            <a:avLst/>
          </a:prstGeom>
        </p:spPr>
        <p:txBody>
          <a:bodyPr vert="horz" wrap="square" lIns="0" tIns="8890" rIns="0" bIns="0" rtlCol="0">
            <a:spAutoFit/>
          </a:bodyPr>
          <a:lstStyle>
            <a:defPPr>
              <a:defRPr kern="0"/>
            </a:defPPr>
            <a:lvl1pPr>
              <a:defRPr sz="600" b="0" i="0">
                <a:solidFill>
                  <a:srgbClr val="DCDEDD"/>
                </a:solidFill>
                <a:latin typeface="Figtree"/>
                <a:cs typeface="Figtree"/>
              </a:defRPr>
            </a:lvl1pPr>
          </a:lstStyle>
          <a:p>
            <a:pPr marL="12700" rtl="0">
              <a:spcBef>
                <a:spcPts val="70"/>
              </a:spcBef>
            </a:pPr>
            <a:r>
              <a:rPr lang="en-US" noProof="0" dirty="0"/>
              <a:t>EFFISUS EASYBOLT</a:t>
            </a:r>
            <a:endParaRPr lang="en-US" spc="-10" noProof="0" dirty="0"/>
          </a:p>
        </p:txBody>
      </p:sp>
      <p:pic>
        <p:nvPicPr>
          <p:cNvPr id="148" name="Imagem 147" descr="Uma imagem com Tipo de letra, Gráficos, tipografia, design gráfico&#10;&#10;Os conteúdos gerados por IA podem estar incorretos.">
            <a:extLst>
              <a:ext uri="{FF2B5EF4-FFF2-40B4-BE49-F238E27FC236}">
                <a16:creationId xmlns:a16="http://schemas.microsoft.com/office/drawing/2014/main" id="{02B85145-5A7C-7157-965C-56120A55855D}"/>
              </a:ext>
            </a:extLst>
          </p:cNvPr>
          <p:cNvPicPr>
            <a:picLocks noChangeAspect="1"/>
          </p:cNvPicPr>
          <p:nvPr/>
        </p:nvPicPr>
        <p:blipFill>
          <a:blip r:embed="rId6"/>
          <a:stretch>
            <a:fillRect/>
          </a:stretch>
        </p:blipFill>
        <p:spPr>
          <a:xfrm>
            <a:off x="5548094" y="9939204"/>
            <a:ext cx="1519279" cy="458470"/>
          </a:xfrm>
          <a:prstGeom prst="rect">
            <a:avLst/>
          </a:prstGeom>
        </p:spPr>
      </p:pic>
      <p:sp>
        <p:nvSpPr>
          <p:cNvPr id="2" name="object 7">
            <a:extLst>
              <a:ext uri="{FF2B5EF4-FFF2-40B4-BE49-F238E27FC236}">
                <a16:creationId xmlns:a16="http://schemas.microsoft.com/office/drawing/2014/main" id="{B15F536F-BFCA-2824-88EB-3522D077708C}"/>
              </a:ext>
            </a:extLst>
          </p:cNvPr>
          <p:cNvSpPr txBox="1"/>
          <p:nvPr/>
        </p:nvSpPr>
        <p:spPr>
          <a:xfrm>
            <a:off x="396595" y="2038270"/>
            <a:ext cx="2649146" cy="263534"/>
          </a:xfrm>
          <a:prstGeom prst="rect">
            <a:avLst/>
          </a:prstGeom>
        </p:spPr>
        <p:txBody>
          <a:bodyPr vert="horz" wrap="square" lIns="0" tIns="17145" rIns="0" bIns="0" rtlCol="0">
            <a:spAutoFit/>
          </a:bodyPr>
          <a:lstStyle/>
          <a:p>
            <a:pPr marL="12700" rtl="0">
              <a:lnSpc>
                <a:spcPct val="100000"/>
              </a:lnSpc>
              <a:spcBef>
                <a:spcPts val="135"/>
              </a:spcBef>
            </a:pPr>
            <a:r>
              <a:rPr lang="en-US" sz="1600" b="1" noProof="0" dirty="0" err="1">
                <a:latin typeface="Figtree SemiBold"/>
                <a:cs typeface="Figtree SemiBold"/>
              </a:rPr>
              <a:t>Características</a:t>
            </a:r>
            <a:r>
              <a:rPr lang="en-US" sz="1600" b="1" noProof="0" dirty="0">
                <a:latin typeface="Figtree SemiBold"/>
                <a:cs typeface="Figtree SemiBold"/>
              </a:rPr>
              <a:t> </a:t>
            </a:r>
            <a:r>
              <a:rPr lang="en-US" sz="1600" b="1" noProof="0" dirty="0" err="1">
                <a:latin typeface="Figtree SemiBold"/>
                <a:cs typeface="Figtree SemiBold"/>
              </a:rPr>
              <a:t>técnicas</a:t>
            </a:r>
            <a:endParaRPr lang="en-US" sz="1600" noProof="0" dirty="0">
              <a:latin typeface="Figtree SemiBold"/>
              <a:cs typeface="Figtree SemiBold"/>
            </a:endParaRPr>
          </a:p>
        </p:txBody>
      </p:sp>
      <p:sp>
        <p:nvSpPr>
          <p:cNvPr id="5" name="object 4">
            <a:extLst>
              <a:ext uri="{FF2B5EF4-FFF2-40B4-BE49-F238E27FC236}">
                <a16:creationId xmlns:a16="http://schemas.microsoft.com/office/drawing/2014/main" id="{B9430369-4598-973B-55FF-11362E9C593D}"/>
              </a:ext>
            </a:extLst>
          </p:cNvPr>
          <p:cNvSpPr/>
          <p:nvPr/>
        </p:nvSpPr>
        <p:spPr>
          <a:xfrm>
            <a:off x="353217" y="2875243"/>
            <a:ext cx="6853555" cy="250266"/>
          </a:xfrm>
          <a:custGeom>
            <a:avLst/>
            <a:gdLst/>
            <a:ahLst/>
            <a:cxnLst/>
            <a:rect l="l" t="t" r="r" b="b"/>
            <a:pathLst>
              <a:path w="6853555" h="281939">
                <a:moveTo>
                  <a:pt x="6799237" y="0"/>
                </a:moveTo>
                <a:lnTo>
                  <a:pt x="54000" y="0"/>
                </a:lnTo>
                <a:lnTo>
                  <a:pt x="32982" y="4244"/>
                </a:lnTo>
                <a:lnTo>
                  <a:pt x="15817" y="15817"/>
                </a:lnTo>
                <a:lnTo>
                  <a:pt x="4244" y="32982"/>
                </a:lnTo>
                <a:lnTo>
                  <a:pt x="0" y="54000"/>
                </a:lnTo>
                <a:lnTo>
                  <a:pt x="0" y="227380"/>
                </a:lnTo>
                <a:lnTo>
                  <a:pt x="4244" y="248398"/>
                </a:lnTo>
                <a:lnTo>
                  <a:pt x="15817" y="265563"/>
                </a:lnTo>
                <a:lnTo>
                  <a:pt x="32982" y="277137"/>
                </a:lnTo>
                <a:lnTo>
                  <a:pt x="54000" y="281381"/>
                </a:lnTo>
                <a:lnTo>
                  <a:pt x="6799237" y="281381"/>
                </a:lnTo>
                <a:lnTo>
                  <a:pt x="6820254" y="277137"/>
                </a:lnTo>
                <a:lnTo>
                  <a:pt x="6837419" y="265563"/>
                </a:lnTo>
                <a:lnTo>
                  <a:pt x="6848993" y="248398"/>
                </a:lnTo>
                <a:lnTo>
                  <a:pt x="6853237" y="227380"/>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sp>
        <p:nvSpPr>
          <p:cNvPr id="7" name="object 9">
            <a:extLst>
              <a:ext uri="{FF2B5EF4-FFF2-40B4-BE49-F238E27FC236}">
                <a16:creationId xmlns:a16="http://schemas.microsoft.com/office/drawing/2014/main" id="{FABCDC4E-DEAA-31F4-2744-0A9A47AFF15C}"/>
              </a:ext>
            </a:extLst>
          </p:cNvPr>
          <p:cNvSpPr/>
          <p:nvPr/>
        </p:nvSpPr>
        <p:spPr>
          <a:xfrm>
            <a:off x="353222" y="2437805"/>
            <a:ext cx="6855459" cy="333375"/>
          </a:xfrm>
          <a:custGeom>
            <a:avLst/>
            <a:gdLst/>
            <a:ahLst/>
            <a:cxnLst/>
            <a:rect l="l" t="t" r="r" b="b"/>
            <a:pathLst>
              <a:path w="6855459" h="333375">
                <a:moveTo>
                  <a:pt x="6800964" y="0"/>
                </a:moveTo>
                <a:lnTo>
                  <a:pt x="54000" y="0"/>
                </a:lnTo>
                <a:lnTo>
                  <a:pt x="32977" y="4242"/>
                </a:lnTo>
                <a:lnTo>
                  <a:pt x="15813" y="15813"/>
                </a:lnTo>
                <a:lnTo>
                  <a:pt x="4242" y="32977"/>
                </a:lnTo>
                <a:lnTo>
                  <a:pt x="0" y="54000"/>
                </a:lnTo>
                <a:lnTo>
                  <a:pt x="0" y="278803"/>
                </a:lnTo>
                <a:lnTo>
                  <a:pt x="4242" y="299820"/>
                </a:lnTo>
                <a:lnTo>
                  <a:pt x="15813" y="316985"/>
                </a:lnTo>
                <a:lnTo>
                  <a:pt x="32977" y="328559"/>
                </a:lnTo>
                <a:lnTo>
                  <a:pt x="54000" y="332803"/>
                </a:lnTo>
                <a:lnTo>
                  <a:pt x="6800964" y="332803"/>
                </a:lnTo>
                <a:lnTo>
                  <a:pt x="6821982" y="328559"/>
                </a:lnTo>
                <a:lnTo>
                  <a:pt x="6839146" y="316985"/>
                </a:lnTo>
                <a:lnTo>
                  <a:pt x="6850720" y="299820"/>
                </a:lnTo>
                <a:lnTo>
                  <a:pt x="6854964" y="278803"/>
                </a:lnTo>
                <a:lnTo>
                  <a:pt x="6854964" y="54000"/>
                </a:lnTo>
                <a:lnTo>
                  <a:pt x="6850720" y="32977"/>
                </a:lnTo>
                <a:lnTo>
                  <a:pt x="6839146" y="15813"/>
                </a:lnTo>
                <a:lnTo>
                  <a:pt x="6821982" y="4242"/>
                </a:lnTo>
                <a:lnTo>
                  <a:pt x="6800964" y="0"/>
                </a:lnTo>
                <a:close/>
              </a:path>
            </a:pathLst>
          </a:custGeom>
          <a:solidFill>
            <a:srgbClr val="004651"/>
          </a:solidFill>
        </p:spPr>
        <p:txBody>
          <a:bodyPr wrap="square" lIns="0" tIns="0" rIns="0" bIns="0" rtlCol="0"/>
          <a:lstStyle/>
          <a:p>
            <a:pPr rtl="0"/>
            <a:endParaRPr lang="en-US" noProof="0" dirty="0"/>
          </a:p>
        </p:txBody>
      </p:sp>
      <p:sp>
        <p:nvSpPr>
          <p:cNvPr id="8" name="object 10">
            <a:extLst>
              <a:ext uri="{FF2B5EF4-FFF2-40B4-BE49-F238E27FC236}">
                <a16:creationId xmlns:a16="http://schemas.microsoft.com/office/drawing/2014/main" id="{9C119945-EA3E-F214-B641-A19FF4F01B7B}"/>
              </a:ext>
            </a:extLst>
          </p:cNvPr>
          <p:cNvSpPr txBox="1"/>
          <p:nvPr/>
        </p:nvSpPr>
        <p:spPr>
          <a:xfrm>
            <a:off x="418188" y="2936792"/>
            <a:ext cx="921662"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err="1">
                <a:latin typeface="Figtree SemiBold"/>
                <a:cs typeface="Figtree SemiBold"/>
              </a:rPr>
              <a:t>Adherencia</a:t>
            </a:r>
            <a:endParaRPr lang="en-US" sz="800" noProof="0" dirty="0">
              <a:latin typeface="Figtree SemiBold"/>
              <a:cs typeface="Figtree SemiBold"/>
            </a:endParaRPr>
          </a:p>
        </p:txBody>
      </p:sp>
      <p:sp>
        <p:nvSpPr>
          <p:cNvPr id="9" name="object 11">
            <a:extLst>
              <a:ext uri="{FF2B5EF4-FFF2-40B4-BE49-F238E27FC236}">
                <a16:creationId xmlns:a16="http://schemas.microsoft.com/office/drawing/2014/main" id="{C61CEA09-0EC9-CD3E-0B5C-1D434B88308E}"/>
              </a:ext>
            </a:extLst>
          </p:cNvPr>
          <p:cNvSpPr txBox="1"/>
          <p:nvPr/>
        </p:nvSpPr>
        <p:spPr>
          <a:xfrm>
            <a:off x="2977796" y="2936792"/>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10" name="object 12">
            <a:extLst>
              <a:ext uri="{FF2B5EF4-FFF2-40B4-BE49-F238E27FC236}">
                <a16:creationId xmlns:a16="http://schemas.microsoft.com/office/drawing/2014/main" id="{36FDDCA0-2954-1DAF-70DF-054D185EDACF}"/>
              </a:ext>
            </a:extLst>
          </p:cNvPr>
          <p:cNvSpPr txBox="1"/>
          <p:nvPr/>
        </p:nvSpPr>
        <p:spPr>
          <a:xfrm>
            <a:off x="5197960" y="2936792"/>
            <a:ext cx="790090"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9</a:t>
            </a:r>
            <a:r>
              <a:rPr lang="en-US" sz="800" spc="-10" noProof="0" dirty="0">
                <a:latin typeface="Figtree"/>
                <a:cs typeface="Figtree"/>
              </a:rPr>
              <a:t> </a:t>
            </a:r>
            <a:r>
              <a:rPr lang="en-US" sz="800" noProof="0" dirty="0">
                <a:latin typeface="Figtree"/>
                <a:cs typeface="Figtree"/>
              </a:rPr>
              <a:t>kg/</a:t>
            </a:r>
            <a:r>
              <a:rPr lang="en-US" sz="800" spc="-10" noProof="0" dirty="0">
                <a:latin typeface="Figtree"/>
                <a:cs typeface="Figtree"/>
              </a:rPr>
              <a:t> </a:t>
            </a:r>
            <a:r>
              <a:rPr lang="en-US" sz="800" noProof="0" dirty="0" err="1">
                <a:latin typeface="Figtree"/>
                <a:cs typeface="Figtree"/>
              </a:rPr>
              <a:t>en</a:t>
            </a:r>
            <a:r>
              <a:rPr lang="en-US" sz="800" noProof="0" dirty="0">
                <a:latin typeface="Figtree"/>
                <a:cs typeface="Figtree"/>
              </a:rPr>
              <a:t> ancho</a:t>
            </a:r>
          </a:p>
        </p:txBody>
      </p:sp>
      <p:sp>
        <p:nvSpPr>
          <p:cNvPr id="11" name="object 13">
            <a:extLst>
              <a:ext uri="{FF2B5EF4-FFF2-40B4-BE49-F238E27FC236}">
                <a16:creationId xmlns:a16="http://schemas.microsoft.com/office/drawing/2014/main" id="{C4A451C3-A00F-494B-24F4-11DA2536D9F6}"/>
              </a:ext>
            </a:extLst>
          </p:cNvPr>
          <p:cNvSpPr txBox="1"/>
          <p:nvPr/>
        </p:nvSpPr>
        <p:spPr>
          <a:xfrm>
            <a:off x="418188" y="2510443"/>
            <a:ext cx="1331595" cy="153888"/>
          </a:xfrm>
          <a:prstGeom prst="rect">
            <a:avLst/>
          </a:prstGeom>
        </p:spPr>
        <p:txBody>
          <a:bodyPr vert="horz" wrap="square" lIns="0" tIns="15240" rIns="0" bIns="0" rtlCol="0">
            <a:spAutoFit/>
          </a:bodyPr>
          <a:lstStyle/>
          <a:p>
            <a:pPr marL="12700" rtl="0">
              <a:lnSpc>
                <a:spcPct val="100000"/>
              </a:lnSpc>
              <a:spcBef>
                <a:spcPts val="120"/>
              </a:spcBef>
            </a:pPr>
            <a:r>
              <a:rPr lang="en-US" sz="900" b="1" noProof="0" dirty="0" err="1">
                <a:solidFill>
                  <a:srgbClr val="FFFFFF"/>
                </a:solidFill>
                <a:latin typeface="Figtree"/>
                <a:cs typeface="Figtree"/>
              </a:rPr>
              <a:t>Características</a:t>
            </a:r>
            <a:endParaRPr lang="en-US" sz="900" noProof="0" dirty="0">
              <a:latin typeface="Figtree"/>
              <a:cs typeface="Figtree"/>
            </a:endParaRPr>
          </a:p>
        </p:txBody>
      </p:sp>
      <p:sp>
        <p:nvSpPr>
          <p:cNvPr id="12" name="object 14">
            <a:extLst>
              <a:ext uri="{FF2B5EF4-FFF2-40B4-BE49-F238E27FC236}">
                <a16:creationId xmlns:a16="http://schemas.microsoft.com/office/drawing/2014/main" id="{33AD5DB6-D807-3F54-D208-0E47F4DE4B97}"/>
              </a:ext>
            </a:extLst>
          </p:cNvPr>
          <p:cNvSpPr txBox="1"/>
          <p:nvPr/>
        </p:nvSpPr>
        <p:spPr>
          <a:xfrm>
            <a:off x="2957584" y="2510443"/>
            <a:ext cx="441959" cy="153888"/>
          </a:xfrm>
          <a:prstGeom prst="rect">
            <a:avLst/>
          </a:prstGeom>
        </p:spPr>
        <p:txBody>
          <a:bodyPr vert="horz" wrap="square" lIns="0" tIns="15240" rIns="0" bIns="0" rtlCol="0">
            <a:spAutoFit/>
          </a:bodyPr>
          <a:lstStyle/>
          <a:p>
            <a:pPr marL="12700" rtl="0">
              <a:lnSpc>
                <a:spcPct val="100000"/>
              </a:lnSpc>
              <a:spcBef>
                <a:spcPts val="120"/>
              </a:spcBef>
            </a:pPr>
            <a:r>
              <a:rPr lang="en-US" sz="900" b="1" spc="-10" noProof="0" dirty="0" err="1">
                <a:solidFill>
                  <a:srgbClr val="FFFFFF"/>
                </a:solidFill>
                <a:latin typeface="Figtree"/>
                <a:cs typeface="Figtree"/>
              </a:rPr>
              <a:t>Método</a:t>
            </a:r>
            <a:endParaRPr lang="en-US" sz="900" noProof="0" dirty="0">
              <a:latin typeface="Figtree"/>
              <a:cs typeface="Figtree"/>
            </a:endParaRPr>
          </a:p>
        </p:txBody>
      </p:sp>
      <p:sp>
        <p:nvSpPr>
          <p:cNvPr id="13" name="object 15">
            <a:extLst>
              <a:ext uri="{FF2B5EF4-FFF2-40B4-BE49-F238E27FC236}">
                <a16:creationId xmlns:a16="http://schemas.microsoft.com/office/drawing/2014/main" id="{139FC00F-E504-5861-E0A5-4AAA9C5300C6}"/>
              </a:ext>
            </a:extLst>
          </p:cNvPr>
          <p:cNvSpPr txBox="1"/>
          <p:nvPr/>
        </p:nvSpPr>
        <p:spPr>
          <a:xfrm>
            <a:off x="5189210" y="2510443"/>
            <a:ext cx="674288" cy="153888"/>
          </a:xfrm>
          <a:prstGeom prst="rect">
            <a:avLst/>
          </a:prstGeom>
        </p:spPr>
        <p:txBody>
          <a:bodyPr vert="horz" wrap="square" lIns="0" tIns="15240" rIns="0" bIns="0" rtlCol="0">
            <a:spAutoFit/>
          </a:bodyPr>
          <a:lstStyle/>
          <a:p>
            <a:pPr marL="12700" rtl="0">
              <a:lnSpc>
                <a:spcPct val="100000"/>
              </a:lnSpc>
              <a:spcBef>
                <a:spcPts val="120"/>
              </a:spcBef>
            </a:pPr>
            <a:r>
              <a:rPr lang="en-US" sz="900" b="1" spc="-10" noProof="0" dirty="0" err="1">
                <a:solidFill>
                  <a:srgbClr val="FFFFFF"/>
                </a:solidFill>
                <a:latin typeface="Figtree"/>
                <a:cs typeface="Figtree"/>
              </a:rPr>
              <a:t>Resultado</a:t>
            </a:r>
            <a:endParaRPr lang="en-US" sz="900" noProof="0" dirty="0">
              <a:latin typeface="Figtree"/>
              <a:cs typeface="Figtree"/>
            </a:endParaRPr>
          </a:p>
        </p:txBody>
      </p:sp>
      <p:sp>
        <p:nvSpPr>
          <p:cNvPr id="14" name="object 16">
            <a:extLst>
              <a:ext uri="{FF2B5EF4-FFF2-40B4-BE49-F238E27FC236}">
                <a16:creationId xmlns:a16="http://schemas.microsoft.com/office/drawing/2014/main" id="{29CE349D-5C66-CE17-164E-CCFF42BD0A51}"/>
              </a:ext>
            </a:extLst>
          </p:cNvPr>
          <p:cNvSpPr txBox="1"/>
          <p:nvPr/>
        </p:nvSpPr>
        <p:spPr>
          <a:xfrm>
            <a:off x="418144" y="3217402"/>
            <a:ext cx="1607506" cy="135935"/>
          </a:xfrm>
          <a:prstGeom prst="rect">
            <a:avLst/>
          </a:prstGeom>
        </p:spPr>
        <p:txBody>
          <a:bodyPr vert="horz" wrap="square" lIns="0" tIns="12700" rIns="0" bIns="0" rtlCol="0">
            <a:spAutoFit/>
          </a:bodyPr>
          <a:lstStyle/>
          <a:p>
            <a:pPr marL="12700" rtl="0">
              <a:lnSpc>
                <a:spcPct val="100000"/>
              </a:lnSpc>
              <a:spcBef>
                <a:spcPts val="100"/>
              </a:spcBef>
            </a:pPr>
            <a:r>
              <a:rPr lang="en-US" sz="800" b="1" noProof="0" dirty="0" err="1">
                <a:latin typeface="Figtree SemiBold"/>
                <a:cs typeface="Figtree SemiBold"/>
              </a:rPr>
              <a:t>Temperatura</a:t>
            </a:r>
            <a:r>
              <a:rPr lang="en-US" sz="800" b="1" noProof="0" dirty="0">
                <a:latin typeface="Figtree SemiBold"/>
                <a:cs typeface="Figtree SemiBold"/>
              </a:rPr>
              <a:t> de </a:t>
            </a:r>
            <a:r>
              <a:rPr lang="en-US" sz="800" b="1" noProof="0" dirty="0" err="1">
                <a:latin typeface="Figtree SemiBold"/>
                <a:cs typeface="Figtree SemiBold"/>
              </a:rPr>
              <a:t>aplicación</a:t>
            </a:r>
            <a:endParaRPr lang="en-US" sz="800" noProof="0" dirty="0">
              <a:latin typeface="Figtree SemiBold"/>
              <a:cs typeface="Figtree SemiBold"/>
            </a:endParaRPr>
          </a:p>
        </p:txBody>
      </p:sp>
      <p:sp>
        <p:nvSpPr>
          <p:cNvPr id="15" name="object 17">
            <a:extLst>
              <a:ext uri="{FF2B5EF4-FFF2-40B4-BE49-F238E27FC236}">
                <a16:creationId xmlns:a16="http://schemas.microsoft.com/office/drawing/2014/main" id="{323D25B5-1CDD-7367-ED4C-0A3E1C707FE1}"/>
              </a:ext>
            </a:extLst>
          </p:cNvPr>
          <p:cNvSpPr txBox="1"/>
          <p:nvPr/>
        </p:nvSpPr>
        <p:spPr>
          <a:xfrm>
            <a:off x="2977855" y="3217402"/>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16" name="object 18">
            <a:extLst>
              <a:ext uri="{FF2B5EF4-FFF2-40B4-BE49-F238E27FC236}">
                <a16:creationId xmlns:a16="http://schemas.microsoft.com/office/drawing/2014/main" id="{7069FFB2-BD79-C337-958F-B949F99E7FF5}"/>
              </a:ext>
            </a:extLst>
          </p:cNvPr>
          <p:cNvSpPr txBox="1"/>
          <p:nvPr/>
        </p:nvSpPr>
        <p:spPr>
          <a:xfrm>
            <a:off x="5198018" y="3217402"/>
            <a:ext cx="665480"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-29ºC</a:t>
            </a:r>
            <a:r>
              <a:rPr lang="en-US" sz="800" spc="-5" noProof="0" dirty="0">
                <a:latin typeface="Figtree"/>
                <a:cs typeface="Figtree"/>
              </a:rPr>
              <a:t> </a:t>
            </a:r>
            <a:r>
              <a:rPr lang="en-US" sz="800" noProof="0" dirty="0">
                <a:latin typeface="Figtree"/>
                <a:cs typeface="Figtree"/>
              </a:rPr>
              <a:t>a </a:t>
            </a:r>
            <a:r>
              <a:rPr lang="en-US" sz="800" spc="-20" noProof="0" dirty="0">
                <a:latin typeface="Figtree"/>
                <a:cs typeface="Figtree"/>
              </a:rPr>
              <a:t>66ºC</a:t>
            </a:r>
            <a:endParaRPr lang="en-US" sz="800" noProof="0" dirty="0">
              <a:latin typeface="Figtree"/>
              <a:cs typeface="Figtree"/>
            </a:endParaRPr>
          </a:p>
        </p:txBody>
      </p:sp>
      <p:sp>
        <p:nvSpPr>
          <p:cNvPr id="17" name="object 19">
            <a:extLst>
              <a:ext uri="{FF2B5EF4-FFF2-40B4-BE49-F238E27FC236}">
                <a16:creationId xmlns:a16="http://schemas.microsoft.com/office/drawing/2014/main" id="{DD328444-C2B8-6CA3-8DC9-C5E196748BBF}"/>
              </a:ext>
            </a:extLst>
          </p:cNvPr>
          <p:cNvSpPr/>
          <p:nvPr/>
        </p:nvSpPr>
        <p:spPr>
          <a:xfrm>
            <a:off x="353213" y="3439469"/>
            <a:ext cx="6853555" cy="266280"/>
          </a:xfrm>
          <a:custGeom>
            <a:avLst/>
            <a:gdLst/>
            <a:ahLst/>
            <a:cxnLst/>
            <a:rect l="l" t="t" r="r" b="b"/>
            <a:pathLst>
              <a:path w="6853555" h="282575">
                <a:moveTo>
                  <a:pt x="6799237" y="0"/>
                </a:moveTo>
                <a:lnTo>
                  <a:pt x="54000" y="0"/>
                </a:lnTo>
                <a:lnTo>
                  <a:pt x="32982" y="4244"/>
                </a:lnTo>
                <a:lnTo>
                  <a:pt x="15817" y="15817"/>
                </a:lnTo>
                <a:lnTo>
                  <a:pt x="4244" y="32982"/>
                </a:lnTo>
                <a:lnTo>
                  <a:pt x="0" y="54000"/>
                </a:lnTo>
                <a:lnTo>
                  <a:pt x="0" y="228193"/>
                </a:lnTo>
                <a:lnTo>
                  <a:pt x="4244" y="249211"/>
                </a:lnTo>
                <a:lnTo>
                  <a:pt x="15817" y="266376"/>
                </a:lnTo>
                <a:lnTo>
                  <a:pt x="32982" y="277949"/>
                </a:lnTo>
                <a:lnTo>
                  <a:pt x="54000" y="282194"/>
                </a:lnTo>
                <a:lnTo>
                  <a:pt x="6799237" y="282194"/>
                </a:lnTo>
                <a:lnTo>
                  <a:pt x="6820254" y="277949"/>
                </a:lnTo>
                <a:lnTo>
                  <a:pt x="6837419" y="266376"/>
                </a:lnTo>
                <a:lnTo>
                  <a:pt x="6848993" y="249211"/>
                </a:lnTo>
                <a:lnTo>
                  <a:pt x="6853237" y="228193"/>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sp>
        <p:nvSpPr>
          <p:cNvPr id="18" name="object 20">
            <a:extLst>
              <a:ext uri="{FF2B5EF4-FFF2-40B4-BE49-F238E27FC236}">
                <a16:creationId xmlns:a16="http://schemas.microsoft.com/office/drawing/2014/main" id="{D92CDE13-8A60-9E40-EEAC-6F52CC7E95C2}"/>
              </a:ext>
            </a:extLst>
          </p:cNvPr>
          <p:cNvSpPr txBox="1"/>
          <p:nvPr/>
        </p:nvSpPr>
        <p:spPr>
          <a:xfrm>
            <a:off x="418144" y="3501837"/>
            <a:ext cx="780415"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dirty="0" err="1">
                <a:latin typeface="Figtree SemiBold"/>
                <a:cs typeface="Figtree SemiBold"/>
              </a:rPr>
              <a:t>Dimensión</a:t>
            </a:r>
            <a:endParaRPr lang="en-US" sz="800" noProof="0" dirty="0">
              <a:latin typeface="Figtree SemiBold"/>
              <a:cs typeface="Figtree SemiBold"/>
            </a:endParaRPr>
          </a:p>
        </p:txBody>
      </p:sp>
      <p:sp>
        <p:nvSpPr>
          <p:cNvPr id="19" name="object 21">
            <a:extLst>
              <a:ext uri="{FF2B5EF4-FFF2-40B4-BE49-F238E27FC236}">
                <a16:creationId xmlns:a16="http://schemas.microsoft.com/office/drawing/2014/main" id="{281C867F-BB7C-7B19-2F4A-12B870B10BC5}"/>
              </a:ext>
            </a:extLst>
          </p:cNvPr>
          <p:cNvSpPr txBox="1"/>
          <p:nvPr/>
        </p:nvSpPr>
        <p:spPr>
          <a:xfrm>
            <a:off x="2977855" y="3501837"/>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20" name="object 22">
            <a:extLst>
              <a:ext uri="{FF2B5EF4-FFF2-40B4-BE49-F238E27FC236}">
                <a16:creationId xmlns:a16="http://schemas.microsoft.com/office/drawing/2014/main" id="{4C76ECEA-3CFF-99E5-0425-393DB165A870}"/>
              </a:ext>
            </a:extLst>
          </p:cNvPr>
          <p:cNvSpPr txBox="1"/>
          <p:nvPr/>
        </p:nvSpPr>
        <p:spPr>
          <a:xfrm>
            <a:off x="5198018" y="3501837"/>
            <a:ext cx="942432"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Ø 100mm</a:t>
            </a:r>
          </a:p>
        </p:txBody>
      </p:sp>
      <p:sp>
        <p:nvSpPr>
          <p:cNvPr id="21" name="object 23">
            <a:extLst>
              <a:ext uri="{FF2B5EF4-FFF2-40B4-BE49-F238E27FC236}">
                <a16:creationId xmlns:a16="http://schemas.microsoft.com/office/drawing/2014/main" id="{90FE37AA-C42A-D187-669E-35A8C1A9F0FB}"/>
              </a:ext>
            </a:extLst>
          </p:cNvPr>
          <p:cNvSpPr txBox="1"/>
          <p:nvPr/>
        </p:nvSpPr>
        <p:spPr>
          <a:xfrm>
            <a:off x="418144" y="3784082"/>
            <a:ext cx="382905"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a:latin typeface="Figtree SemiBold"/>
                <a:cs typeface="Figtree SemiBold"/>
              </a:rPr>
              <a:t>Colores</a:t>
            </a:r>
            <a:endParaRPr lang="en-US" sz="800" noProof="0" dirty="0">
              <a:latin typeface="Figtree SemiBold"/>
              <a:cs typeface="Figtree SemiBold"/>
            </a:endParaRPr>
          </a:p>
        </p:txBody>
      </p:sp>
      <p:sp>
        <p:nvSpPr>
          <p:cNvPr id="22" name="object 24">
            <a:extLst>
              <a:ext uri="{FF2B5EF4-FFF2-40B4-BE49-F238E27FC236}">
                <a16:creationId xmlns:a16="http://schemas.microsoft.com/office/drawing/2014/main" id="{25F6C3DD-CF60-4E4A-9A80-2C895A7BC041}"/>
              </a:ext>
            </a:extLst>
          </p:cNvPr>
          <p:cNvSpPr txBox="1"/>
          <p:nvPr/>
        </p:nvSpPr>
        <p:spPr>
          <a:xfrm>
            <a:off x="2977855" y="3784082"/>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23" name="object 25">
            <a:extLst>
              <a:ext uri="{FF2B5EF4-FFF2-40B4-BE49-F238E27FC236}">
                <a16:creationId xmlns:a16="http://schemas.microsoft.com/office/drawing/2014/main" id="{B0645509-0260-7F01-D69C-9A4A76CD02F7}"/>
              </a:ext>
            </a:extLst>
          </p:cNvPr>
          <p:cNvSpPr txBox="1"/>
          <p:nvPr/>
        </p:nvSpPr>
        <p:spPr>
          <a:xfrm>
            <a:off x="5198018" y="3784082"/>
            <a:ext cx="1475832" cy="135935"/>
          </a:xfrm>
          <a:prstGeom prst="rect">
            <a:avLst/>
          </a:prstGeom>
        </p:spPr>
        <p:txBody>
          <a:bodyPr vert="horz" wrap="square" lIns="0" tIns="12700" rIns="0" bIns="0" rtlCol="0">
            <a:spAutoFit/>
          </a:bodyPr>
          <a:lstStyle/>
          <a:p>
            <a:pPr marL="12700" rtl="0">
              <a:lnSpc>
                <a:spcPct val="100000"/>
              </a:lnSpc>
              <a:spcBef>
                <a:spcPts val="100"/>
              </a:spcBef>
            </a:pPr>
            <a:r>
              <a:rPr lang="es-ES" sz="800" spc="-25" noProof="0" dirty="0">
                <a:latin typeface="Figtree"/>
                <a:cs typeface="Figtree"/>
              </a:rPr>
              <a:t>Blanco, Gris, Negro, </a:t>
            </a:r>
            <a:r>
              <a:rPr lang="pt-PT" sz="800" spc="-25" dirty="0" err="1">
                <a:latin typeface="Figtree"/>
                <a:cs typeface="Figtree"/>
              </a:rPr>
              <a:t>Beige</a:t>
            </a:r>
            <a:endParaRPr lang="en-US" sz="800" noProof="0" dirty="0">
              <a:latin typeface="Figtree"/>
              <a:cs typeface="Figtree"/>
            </a:endParaRPr>
          </a:p>
        </p:txBody>
      </p:sp>
      <p:sp>
        <p:nvSpPr>
          <p:cNvPr id="27" name="object 29">
            <a:extLst>
              <a:ext uri="{FF2B5EF4-FFF2-40B4-BE49-F238E27FC236}">
                <a16:creationId xmlns:a16="http://schemas.microsoft.com/office/drawing/2014/main" id="{A13945C6-3770-0B8C-403A-EF7ED7D404EF}"/>
              </a:ext>
            </a:extLst>
          </p:cNvPr>
          <p:cNvSpPr txBox="1"/>
          <p:nvPr/>
        </p:nvSpPr>
        <p:spPr>
          <a:xfrm>
            <a:off x="418144" y="4066230"/>
            <a:ext cx="521334"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err="1">
                <a:latin typeface="Figtree SemiBold"/>
                <a:cs typeface="Figtree SemiBold"/>
              </a:rPr>
              <a:t>Elongación</a:t>
            </a:r>
            <a:endParaRPr lang="en-US" sz="800" noProof="0" dirty="0">
              <a:latin typeface="Figtree SemiBold"/>
              <a:cs typeface="Figtree SemiBold"/>
            </a:endParaRPr>
          </a:p>
        </p:txBody>
      </p:sp>
      <p:sp>
        <p:nvSpPr>
          <p:cNvPr id="28" name="object 30">
            <a:extLst>
              <a:ext uri="{FF2B5EF4-FFF2-40B4-BE49-F238E27FC236}">
                <a16:creationId xmlns:a16="http://schemas.microsoft.com/office/drawing/2014/main" id="{1C10DBE3-3F97-8B7C-D2E7-F992C88D0E50}"/>
              </a:ext>
            </a:extLst>
          </p:cNvPr>
          <p:cNvSpPr txBox="1"/>
          <p:nvPr/>
        </p:nvSpPr>
        <p:spPr>
          <a:xfrm>
            <a:off x="2977855" y="4066230"/>
            <a:ext cx="600710"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ASTM D </a:t>
            </a:r>
            <a:r>
              <a:rPr lang="en-US" sz="800" spc="-25" noProof="0" dirty="0">
                <a:latin typeface="Figtree"/>
                <a:cs typeface="Figtree"/>
              </a:rPr>
              <a:t>882</a:t>
            </a:r>
            <a:endParaRPr lang="en-US" sz="800" noProof="0" dirty="0">
              <a:latin typeface="Figtree"/>
              <a:cs typeface="Figtree"/>
            </a:endParaRPr>
          </a:p>
        </p:txBody>
      </p:sp>
      <p:sp>
        <p:nvSpPr>
          <p:cNvPr id="29" name="object 31">
            <a:extLst>
              <a:ext uri="{FF2B5EF4-FFF2-40B4-BE49-F238E27FC236}">
                <a16:creationId xmlns:a16="http://schemas.microsoft.com/office/drawing/2014/main" id="{3AFB957E-610F-0B9B-715B-B39F0CE125E4}"/>
              </a:ext>
            </a:extLst>
          </p:cNvPr>
          <p:cNvSpPr txBox="1"/>
          <p:nvPr/>
        </p:nvSpPr>
        <p:spPr>
          <a:xfrm>
            <a:off x="5198018" y="4066230"/>
            <a:ext cx="639445"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&gt;700%</a:t>
            </a:r>
            <a:r>
              <a:rPr lang="en-US" sz="800" spc="-5" noProof="0" dirty="0">
                <a:latin typeface="Figtree"/>
                <a:cs typeface="Figtree"/>
              </a:rPr>
              <a:t> </a:t>
            </a:r>
            <a:r>
              <a:rPr lang="en-US" sz="800" noProof="0" dirty="0">
                <a:latin typeface="Figtree"/>
                <a:cs typeface="Figtree"/>
              </a:rPr>
              <a:t>± </a:t>
            </a:r>
            <a:r>
              <a:rPr lang="en-US" sz="800" spc="-25" noProof="0" dirty="0">
                <a:latin typeface="Figtree"/>
                <a:cs typeface="Figtree"/>
              </a:rPr>
              <a:t>100</a:t>
            </a:r>
            <a:endParaRPr lang="en-US" sz="800" noProof="0" dirty="0">
              <a:latin typeface="Figtree"/>
              <a:cs typeface="Figtree"/>
            </a:endParaRPr>
          </a:p>
        </p:txBody>
      </p:sp>
      <p:sp>
        <p:nvSpPr>
          <p:cNvPr id="30" name="object 32">
            <a:extLst>
              <a:ext uri="{FF2B5EF4-FFF2-40B4-BE49-F238E27FC236}">
                <a16:creationId xmlns:a16="http://schemas.microsoft.com/office/drawing/2014/main" id="{3A76A22F-BB4F-8D7F-2760-E18BDE5BDEB1}"/>
              </a:ext>
            </a:extLst>
          </p:cNvPr>
          <p:cNvSpPr txBox="1"/>
          <p:nvPr/>
        </p:nvSpPr>
        <p:spPr>
          <a:xfrm>
            <a:off x="418144" y="4348373"/>
            <a:ext cx="1759906" cy="135935"/>
          </a:xfrm>
          <a:prstGeom prst="rect">
            <a:avLst/>
          </a:prstGeom>
        </p:spPr>
        <p:txBody>
          <a:bodyPr vert="horz" wrap="square" lIns="0" tIns="12700" rIns="0" bIns="0" rtlCol="0">
            <a:spAutoFit/>
          </a:bodyPr>
          <a:lstStyle/>
          <a:p>
            <a:pPr marL="12700" rtl="0">
              <a:lnSpc>
                <a:spcPct val="100000"/>
              </a:lnSpc>
              <a:spcBef>
                <a:spcPts val="100"/>
              </a:spcBef>
            </a:pPr>
            <a:r>
              <a:rPr lang="en-US" sz="800" b="1" noProof="0" dirty="0" err="1">
                <a:latin typeface="Figtree SemiBold"/>
                <a:cs typeface="Figtree SemiBold"/>
              </a:rPr>
              <a:t>Flexibilidad</a:t>
            </a:r>
            <a:r>
              <a:rPr lang="en-US" sz="800" b="1" noProof="0" dirty="0">
                <a:latin typeface="Figtree SemiBold"/>
                <a:cs typeface="Figtree SemiBold"/>
              </a:rPr>
              <a:t> a </a:t>
            </a:r>
            <a:r>
              <a:rPr lang="en-US" sz="800" b="1" noProof="0" dirty="0" err="1">
                <a:latin typeface="Figtree SemiBold"/>
                <a:cs typeface="Figtree SemiBold"/>
              </a:rPr>
              <a:t>bajas</a:t>
            </a:r>
            <a:r>
              <a:rPr lang="en-US" sz="800" b="1" noProof="0" dirty="0">
                <a:latin typeface="Figtree SemiBold"/>
                <a:cs typeface="Figtree SemiBold"/>
              </a:rPr>
              <a:t> </a:t>
            </a:r>
            <a:r>
              <a:rPr lang="en-US" sz="800" b="1" noProof="0" dirty="0" err="1">
                <a:latin typeface="Figtree SemiBold"/>
                <a:cs typeface="Figtree SemiBold"/>
              </a:rPr>
              <a:t>temperaturas</a:t>
            </a:r>
            <a:endParaRPr lang="en-US" sz="800" noProof="0" dirty="0">
              <a:latin typeface="Figtree SemiBold"/>
              <a:cs typeface="Figtree SemiBold"/>
            </a:endParaRPr>
          </a:p>
        </p:txBody>
      </p:sp>
      <p:sp>
        <p:nvSpPr>
          <p:cNvPr id="31" name="object 33">
            <a:extLst>
              <a:ext uri="{FF2B5EF4-FFF2-40B4-BE49-F238E27FC236}">
                <a16:creationId xmlns:a16="http://schemas.microsoft.com/office/drawing/2014/main" id="{F657D297-083A-4F36-FE52-E70163B49FD9}"/>
              </a:ext>
            </a:extLst>
          </p:cNvPr>
          <p:cNvSpPr txBox="1"/>
          <p:nvPr/>
        </p:nvSpPr>
        <p:spPr>
          <a:xfrm>
            <a:off x="2977855" y="4348373"/>
            <a:ext cx="567690"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ASTM </a:t>
            </a:r>
            <a:r>
              <a:rPr lang="en-US" sz="800" spc="-20" noProof="0" dirty="0">
                <a:latin typeface="Figtree"/>
                <a:cs typeface="Figtree"/>
              </a:rPr>
              <a:t>C765</a:t>
            </a:r>
            <a:endParaRPr lang="en-US" sz="800" noProof="0" dirty="0">
              <a:latin typeface="Figtree"/>
              <a:cs typeface="Figtree"/>
            </a:endParaRPr>
          </a:p>
        </p:txBody>
      </p:sp>
      <p:sp>
        <p:nvSpPr>
          <p:cNvPr id="32" name="object 34">
            <a:extLst>
              <a:ext uri="{FF2B5EF4-FFF2-40B4-BE49-F238E27FC236}">
                <a16:creationId xmlns:a16="http://schemas.microsoft.com/office/drawing/2014/main" id="{B5A4BCD9-1894-D600-2F80-3787F0C0835E}"/>
              </a:ext>
            </a:extLst>
          </p:cNvPr>
          <p:cNvSpPr txBox="1"/>
          <p:nvPr/>
        </p:nvSpPr>
        <p:spPr>
          <a:xfrm>
            <a:off x="5198018" y="4348373"/>
            <a:ext cx="1082675"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12.7mm</a:t>
            </a:r>
            <a:r>
              <a:rPr lang="en-US" sz="800" spc="-15" noProof="0" dirty="0">
                <a:latin typeface="Figtree"/>
                <a:cs typeface="Figtree"/>
              </a:rPr>
              <a:t> </a:t>
            </a:r>
            <a:r>
              <a:rPr lang="en-US" sz="800" noProof="0" dirty="0">
                <a:latin typeface="Figtree"/>
                <a:cs typeface="Figtree"/>
              </a:rPr>
              <a:t>a </a:t>
            </a:r>
            <a:r>
              <a:rPr lang="en-US" sz="800" spc="-10" noProof="0" dirty="0">
                <a:latin typeface="Figtree"/>
                <a:cs typeface="Figtree"/>
              </a:rPr>
              <a:t>-</a:t>
            </a:r>
            <a:r>
              <a:rPr lang="en-US" sz="800" spc="-20" noProof="0" dirty="0">
                <a:latin typeface="Figtree"/>
                <a:cs typeface="Figtree"/>
              </a:rPr>
              <a:t>34ºC</a:t>
            </a:r>
            <a:endParaRPr lang="en-US" sz="800" noProof="0" dirty="0">
              <a:latin typeface="Figtree"/>
              <a:cs typeface="Figtree"/>
            </a:endParaRPr>
          </a:p>
        </p:txBody>
      </p:sp>
      <p:sp>
        <p:nvSpPr>
          <p:cNvPr id="36" name="object 38">
            <a:extLst>
              <a:ext uri="{FF2B5EF4-FFF2-40B4-BE49-F238E27FC236}">
                <a16:creationId xmlns:a16="http://schemas.microsoft.com/office/drawing/2014/main" id="{062AB262-B37C-FB51-FA00-6516AE182F68}"/>
              </a:ext>
            </a:extLst>
          </p:cNvPr>
          <p:cNvSpPr txBox="1"/>
          <p:nvPr/>
        </p:nvSpPr>
        <p:spPr>
          <a:xfrm>
            <a:off x="418144" y="4630624"/>
            <a:ext cx="600710"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err="1">
                <a:latin typeface="Figtree SemiBold"/>
                <a:cs typeface="Figtree SemiBold"/>
              </a:rPr>
              <a:t>Permanencia</a:t>
            </a:r>
            <a:endParaRPr lang="en-US" sz="800" noProof="0" dirty="0">
              <a:latin typeface="Figtree SemiBold"/>
              <a:cs typeface="Figtree SemiBold"/>
            </a:endParaRPr>
          </a:p>
        </p:txBody>
      </p:sp>
      <p:sp>
        <p:nvSpPr>
          <p:cNvPr id="37" name="object 39">
            <a:extLst>
              <a:ext uri="{FF2B5EF4-FFF2-40B4-BE49-F238E27FC236}">
                <a16:creationId xmlns:a16="http://schemas.microsoft.com/office/drawing/2014/main" id="{F774DA0F-5A79-09BD-9580-A2027066BE71}"/>
              </a:ext>
            </a:extLst>
          </p:cNvPr>
          <p:cNvSpPr txBox="1"/>
          <p:nvPr/>
        </p:nvSpPr>
        <p:spPr>
          <a:xfrm>
            <a:off x="2977855" y="4630624"/>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38" name="object 40">
            <a:extLst>
              <a:ext uri="{FF2B5EF4-FFF2-40B4-BE49-F238E27FC236}">
                <a16:creationId xmlns:a16="http://schemas.microsoft.com/office/drawing/2014/main" id="{2B7017BE-2A7B-F0B4-6546-F3F801C51D1D}"/>
              </a:ext>
            </a:extLst>
          </p:cNvPr>
          <p:cNvSpPr txBox="1"/>
          <p:nvPr/>
        </p:nvSpPr>
        <p:spPr>
          <a:xfrm>
            <a:off x="5198018" y="4630624"/>
            <a:ext cx="1057910"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0.001</a:t>
            </a:r>
            <a:r>
              <a:rPr lang="en-US" sz="800" spc="-15" noProof="0" dirty="0">
                <a:latin typeface="Figtree"/>
                <a:cs typeface="Figtree"/>
              </a:rPr>
              <a:t> </a:t>
            </a:r>
            <a:r>
              <a:rPr lang="en-US" sz="800" noProof="0" dirty="0">
                <a:latin typeface="Figtree"/>
                <a:cs typeface="Figtree"/>
              </a:rPr>
              <a:t>perms</a:t>
            </a:r>
            <a:r>
              <a:rPr lang="en-US" sz="800" spc="-10" noProof="0" dirty="0">
                <a:latin typeface="Figtree"/>
                <a:cs typeface="Figtree"/>
              </a:rPr>
              <a:t> </a:t>
            </a:r>
            <a:r>
              <a:rPr lang="en-US" sz="800" spc="-10" noProof="0" dirty="0" err="1">
                <a:latin typeface="Figtree"/>
                <a:cs typeface="Figtree"/>
              </a:rPr>
              <a:t>máximo</a:t>
            </a:r>
            <a:endParaRPr lang="en-US" sz="800" noProof="0" dirty="0">
              <a:latin typeface="Figtree"/>
              <a:cs typeface="Figtree"/>
            </a:endParaRPr>
          </a:p>
        </p:txBody>
      </p:sp>
      <p:sp>
        <p:nvSpPr>
          <p:cNvPr id="39" name="object 41">
            <a:extLst>
              <a:ext uri="{FF2B5EF4-FFF2-40B4-BE49-F238E27FC236}">
                <a16:creationId xmlns:a16="http://schemas.microsoft.com/office/drawing/2014/main" id="{20322AA4-B843-5B2A-6195-EF3D52062678}"/>
              </a:ext>
            </a:extLst>
          </p:cNvPr>
          <p:cNvSpPr txBox="1"/>
          <p:nvPr/>
        </p:nvSpPr>
        <p:spPr>
          <a:xfrm>
            <a:off x="418143" y="4912767"/>
            <a:ext cx="715645"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err="1">
                <a:latin typeface="Figtree SemiBold"/>
                <a:cs typeface="Figtree SemiBold"/>
              </a:rPr>
              <a:t>Maleabilidad</a:t>
            </a:r>
            <a:endParaRPr lang="en-US" sz="800" noProof="0" dirty="0">
              <a:latin typeface="Figtree SemiBold"/>
              <a:cs typeface="Figtree SemiBold"/>
            </a:endParaRPr>
          </a:p>
        </p:txBody>
      </p:sp>
      <p:sp>
        <p:nvSpPr>
          <p:cNvPr id="40" name="object 42">
            <a:extLst>
              <a:ext uri="{FF2B5EF4-FFF2-40B4-BE49-F238E27FC236}">
                <a16:creationId xmlns:a16="http://schemas.microsoft.com/office/drawing/2014/main" id="{477EFECA-DE1F-D17E-6966-DA1598DC657C}"/>
              </a:ext>
            </a:extLst>
          </p:cNvPr>
          <p:cNvSpPr txBox="1"/>
          <p:nvPr/>
        </p:nvSpPr>
        <p:spPr>
          <a:xfrm>
            <a:off x="2977855" y="4912767"/>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41" name="object 43">
            <a:extLst>
              <a:ext uri="{FF2B5EF4-FFF2-40B4-BE49-F238E27FC236}">
                <a16:creationId xmlns:a16="http://schemas.microsoft.com/office/drawing/2014/main" id="{B09D487B-8E23-960E-BF38-FB9C9A2E4E32}"/>
              </a:ext>
            </a:extLst>
          </p:cNvPr>
          <p:cNvSpPr txBox="1"/>
          <p:nvPr/>
        </p:nvSpPr>
        <p:spPr>
          <a:xfrm>
            <a:off x="5198018" y="4912767"/>
            <a:ext cx="1399632" cy="135935"/>
          </a:xfrm>
          <a:prstGeom prst="rect">
            <a:avLst/>
          </a:prstGeom>
        </p:spPr>
        <p:txBody>
          <a:bodyPr vert="horz" wrap="square" lIns="0" tIns="12700" rIns="0" bIns="0" rtlCol="0">
            <a:spAutoFit/>
          </a:bodyPr>
          <a:lstStyle/>
          <a:p>
            <a:pPr marL="12700" rtl="0">
              <a:lnSpc>
                <a:spcPct val="100000"/>
              </a:lnSpc>
              <a:spcBef>
                <a:spcPts val="100"/>
              </a:spcBef>
            </a:pPr>
            <a:r>
              <a:rPr lang="es-ES" sz="800" noProof="0" dirty="0">
                <a:latin typeface="Figtree"/>
                <a:cs typeface="Figtree"/>
              </a:rPr>
              <a:t>Sin grietas en la membrana</a:t>
            </a:r>
            <a:endParaRPr lang="en-US" sz="800" noProof="0" dirty="0">
              <a:latin typeface="Figtree"/>
              <a:cs typeface="Figtree"/>
            </a:endParaRPr>
          </a:p>
        </p:txBody>
      </p:sp>
      <p:sp>
        <p:nvSpPr>
          <p:cNvPr id="42" name="object 44">
            <a:extLst>
              <a:ext uri="{FF2B5EF4-FFF2-40B4-BE49-F238E27FC236}">
                <a16:creationId xmlns:a16="http://schemas.microsoft.com/office/drawing/2014/main" id="{E8898528-586E-4DBF-3C6F-A99F4FC18401}"/>
              </a:ext>
            </a:extLst>
          </p:cNvPr>
          <p:cNvSpPr/>
          <p:nvPr/>
        </p:nvSpPr>
        <p:spPr>
          <a:xfrm>
            <a:off x="353213" y="5132655"/>
            <a:ext cx="6853555" cy="282575"/>
          </a:xfrm>
          <a:custGeom>
            <a:avLst/>
            <a:gdLst/>
            <a:ahLst/>
            <a:cxnLst/>
            <a:rect l="l" t="t" r="r" b="b"/>
            <a:pathLst>
              <a:path w="6853555" h="282575">
                <a:moveTo>
                  <a:pt x="6799237" y="0"/>
                </a:moveTo>
                <a:lnTo>
                  <a:pt x="54000" y="0"/>
                </a:lnTo>
                <a:lnTo>
                  <a:pt x="32982" y="4244"/>
                </a:lnTo>
                <a:lnTo>
                  <a:pt x="15817" y="15817"/>
                </a:lnTo>
                <a:lnTo>
                  <a:pt x="4244" y="32982"/>
                </a:lnTo>
                <a:lnTo>
                  <a:pt x="0" y="54000"/>
                </a:lnTo>
                <a:lnTo>
                  <a:pt x="0" y="228193"/>
                </a:lnTo>
                <a:lnTo>
                  <a:pt x="4244" y="249211"/>
                </a:lnTo>
                <a:lnTo>
                  <a:pt x="15817" y="266376"/>
                </a:lnTo>
                <a:lnTo>
                  <a:pt x="32982" y="277949"/>
                </a:lnTo>
                <a:lnTo>
                  <a:pt x="54000" y="282194"/>
                </a:lnTo>
                <a:lnTo>
                  <a:pt x="6799237" y="282194"/>
                </a:lnTo>
                <a:lnTo>
                  <a:pt x="6820254" y="277949"/>
                </a:lnTo>
                <a:lnTo>
                  <a:pt x="6837419" y="266376"/>
                </a:lnTo>
                <a:lnTo>
                  <a:pt x="6848993" y="249211"/>
                </a:lnTo>
                <a:lnTo>
                  <a:pt x="6853237" y="228193"/>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sp>
        <p:nvSpPr>
          <p:cNvPr id="43" name="object 45">
            <a:extLst>
              <a:ext uri="{FF2B5EF4-FFF2-40B4-BE49-F238E27FC236}">
                <a16:creationId xmlns:a16="http://schemas.microsoft.com/office/drawing/2014/main" id="{68C2E5B4-66B9-1550-888C-4F1893471C44}"/>
              </a:ext>
            </a:extLst>
          </p:cNvPr>
          <p:cNvSpPr txBox="1"/>
          <p:nvPr/>
        </p:nvSpPr>
        <p:spPr>
          <a:xfrm>
            <a:off x="418144" y="5195023"/>
            <a:ext cx="921706" cy="135935"/>
          </a:xfrm>
          <a:prstGeom prst="rect">
            <a:avLst/>
          </a:prstGeom>
        </p:spPr>
        <p:txBody>
          <a:bodyPr vert="horz" wrap="square" lIns="0" tIns="12700" rIns="0" bIns="0" rtlCol="0">
            <a:spAutoFit/>
          </a:bodyPr>
          <a:lstStyle/>
          <a:p>
            <a:pPr marL="12700" rtl="0">
              <a:lnSpc>
                <a:spcPct val="100000"/>
              </a:lnSpc>
              <a:spcBef>
                <a:spcPts val="100"/>
              </a:spcBef>
            </a:pPr>
            <a:r>
              <a:rPr lang="en-US" sz="800" b="1" noProof="0" dirty="0" err="1">
                <a:latin typeface="Figtree SemiBold"/>
                <a:cs typeface="Figtree SemiBold"/>
              </a:rPr>
              <a:t>Periodo</a:t>
            </a:r>
            <a:r>
              <a:rPr lang="en-US" sz="800" b="1" noProof="0" dirty="0">
                <a:latin typeface="Figtree SemiBold"/>
                <a:cs typeface="Figtree SemiBold"/>
              </a:rPr>
              <a:t> de </a:t>
            </a:r>
            <a:r>
              <a:rPr lang="en-US" sz="800" b="1" noProof="0" dirty="0" err="1">
                <a:latin typeface="Figtree SemiBold"/>
                <a:cs typeface="Figtree SemiBold"/>
              </a:rPr>
              <a:t>validez</a:t>
            </a:r>
            <a:endParaRPr lang="en-US" sz="800" noProof="0" dirty="0">
              <a:latin typeface="Figtree SemiBold"/>
              <a:cs typeface="Figtree SemiBold"/>
            </a:endParaRPr>
          </a:p>
        </p:txBody>
      </p:sp>
      <p:sp>
        <p:nvSpPr>
          <p:cNvPr id="44" name="object 46">
            <a:extLst>
              <a:ext uri="{FF2B5EF4-FFF2-40B4-BE49-F238E27FC236}">
                <a16:creationId xmlns:a16="http://schemas.microsoft.com/office/drawing/2014/main" id="{05584880-A535-9AC5-9FF1-A7AB1E0C5233}"/>
              </a:ext>
            </a:extLst>
          </p:cNvPr>
          <p:cNvSpPr txBox="1"/>
          <p:nvPr/>
        </p:nvSpPr>
        <p:spPr>
          <a:xfrm>
            <a:off x="2977855" y="5195023"/>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45" name="object 47">
            <a:extLst>
              <a:ext uri="{FF2B5EF4-FFF2-40B4-BE49-F238E27FC236}">
                <a16:creationId xmlns:a16="http://schemas.microsoft.com/office/drawing/2014/main" id="{0DBB744C-1D25-6D93-45E1-1543FA18A74D}"/>
              </a:ext>
            </a:extLst>
          </p:cNvPr>
          <p:cNvSpPr txBox="1"/>
          <p:nvPr/>
        </p:nvSpPr>
        <p:spPr>
          <a:xfrm>
            <a:off x="5198018" y="5195023"/>
            <a:ext cx="921706"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Hasta 5 </a:t>
            </a:r>
            <a:r>
              <a:rPr lang="en-US" sz="800" noProof="0" dirty="0" err="1">
                <a:latin typeface="Figtree"/>
                <a:cs typeface="Figtree"/>
              </a:rPr>
              <a:t>años</a:t>
            </a:r>
            <a:endParaRPr lang="en-US" sz="800" noProof="0" dirty="0">
              <a:latin typeface="Figtree"/>
              <a:cs typeface="Figtree"/>
            </a:endParaRPr>
          </a:p>
        </p:txBody>
      </p:sp>
      <p:sp>
        <p:nvSpPr>
          <p:cNvPr id="54" name="object 56">
            <a:extLst>
              <a:ext uri="{FF2B5EF4-FFF2-40B4-BE49-F238E27FC236}">
                <a16:creationId xmlns:a16="http://schemas.microsoft.com/office/drawing/2014/main" id="{038111E3-864C-4C49-A04D-DFEC88C24FBA}"/>
              </a:ext>
            </a:extLst>
          </p:cNvPr>
          <p:cNvSpPr txBox="1"/>
          <p:nvPr/>
        </p:nvSpPr>
        <p:spPr>
          <a:xfrm>
            <a:off x="418144" y="5491101"/>
            <a:ext cx="1940339"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a:latin typeface="Figtree SemiBold"/>
                <a:cs typeface="Figtree SemiBold"/>
              </a:rPr>
              <a:t>Rango de </a:t>
            </a:r>
            <a:r>
              <a:rPr lang="en-US" sz="800" b="1" spc="-10" noProof="0" dirty="0" err="1">
                <a:latin typeface="Figtree SemiBold"/>
                <a:cs typeface="Figtree SemiBold"/>
              </a:rPr>
              <a:t>temperaturas</a:t>
            </a:r>
            <a:r>
              <a:rPr lang="en-US" sz="800" b="1" spc="-10" noProof="0" dirty="0">
                <a:latin typeface="Figtree SemiBold"/>
                <a:cs typeface="Figtree SemiBold"/>
              </a:rPr>
              <a:t> (</a:t>
            </a:r>
            <a:r>
              <a:rPr lang="en-US" sz="800" b="1" spc="-10" noProof="0" dirty="0" err="1">
                <a:latin typeface="Figtree SemiBold"/>
                <a:cs typeface="Figtree SemiBold"/>
              </a:rPr>
              <a:t>flexibilidad</a:t>
            </a:r>
            <a:r>
              <a:rPr lang="en-US" sz="800" b="1" spc="-10" noProof="0" dirty="0">
                <a:latin typeface="Figtree SemiBold"/>
                <a:cs typeface="Figtree SemiBold"/>
              </a:rPr>
              <a:t>)</a:t>
            </a:r>
            <a:endParaRPr lang="en-US" sz="800" noProof="0" dirty="0">
              <a:latin typeface="Figtree SemiBold"/>
              <a:cs typeface="Figtree SemiBold"/>
            </a:endParaRPr>
          </a:p>
        </p:txBody>
      </p:sp>
      <p:sp>
        <p:nvSpPr>
          <p:cNvPr id="55" name="object 57">
            <a:extLst>
              <a:ext uri="{FF2B5EF4-FFF2-40B4-BE49-F238E27FC236}">
                <a16:creationId xmlns:a16="http://schemas.microsoft.com/office/drawing/2014/main" id="{FEBC3BB1-B12B-10BE-0A08-204A412EA422}"/>
              </a:ext>
            </a:extLst>
          </p:cNvPr>
          <p:cNvSpPr txBox="1"/>
          <p:nvPr/>
        </p:nvSpPr>
        <p:spPr>
          <a:xfrm>
            <a:off x="2977855" y="5491101"/>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56" name="object 58">
            <a:extLst>
              <a:ext uri="{FF2B5EF4-FFF2-40B4-BE49-F238E27FC236}">
                <a16:creationId xmlns:a16="http://schemas.microsoft.com/office/drawing/2014/main" id="{E582938F-21E2-1923-96F3-A37592212FBF}"/>
              </a:ext>
            </a:extLst>
          </p:cNvPr>
          <p:cNvSpPr txBox="1"/>
          <p:nvPr/>
        </p:nvSpPr>
        <p:spPr>
          <a:xfrm>
            <a:off x="5198018" y="5491101"/>
            <a:ext cx="788035"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-57ºC</a:t>
            </a:r>
            <a:r>
              <a:rPr lang="en-US" sz="800" spc="-5" noProof="0" dirty="0">
                <a:latin typeface="Figtree"/>
                <a:cs typeface="Figtree"/>
              </a:rPr>
              <a:t> </a:t>
            </a:r>
            <a:r>
              <a:rPr lang="en-US" sz="800" noProof="0" dirty="0">
                <a:latin typeface="Figtree"/>
                <a:cs typeface="Figtree"/>
              </a:rPr>
              <a:t>a </a:t>
            </a:r>
            <a:r>
              <a:rPr lang="en-US" sz="800" spc="-10" noProof="0" dirty="0">
                <a:latin typeface="Figtree"/>
                <a:cs typeface="Figtree"/>
              </a:rPr>
              <a:t>&gt;+93ºC</a:t>
            </a:r>
            <a:endParaRPr lang="en-US" sz="800" noProof="0" dirty="0">
              <a:latin typeface="Figtree"/>
              <a:cs typeface="Figtree"/>
            </a:endParaRPr>
          </a:p>
        </p:txBody>
      </p:sp>
      <p:sp>
        <p:nvSpPr>
          <p:cNvPr id="60" name="object 62">
            <a:extLst>
              <a:ext uri="{FF2B5EF4-FFF2-40B4-BE49-F238E27FC236}">
                <a16:creationId xmlns:a16="http://schemas.microsoft.com/office/drawing/2014/main" id="{46C7FC7D-C104-093F-9F19-C3A76FAB3548}"/>
              </a:ext>
            </a:extLst>
          </p:cNvPr>
          <p:cNvSpPr txBox="1"/>
          <p:nvPr/>
        </p:nvSpPr>
        <p:spPr>
          <a:xfrm>
            <a:off x="418144" y="5773249"/>
            <a:ext cx="1188085"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a:latin typeface="Figtree SemiBold"/>
                <a:cs typeface="Figtree SemiBold"/>
              </a:rPr>
              <a:t>Resistencia a la </a:t>
            </a:r>
            <a:r>
              <a:rPr lang="en-US" sz="800" b="1" spc="-10" noProof="0" dirty="0" err="1">
                <a:latin typeface="Figtree SemiBold"/>
                <a:cs typeface="Figtree SemiBold"/>
              </a:rPr>
              <a:t>tracción</a:t>
            </a:r>
            <a:endParaRPr lang="en-US" sz="800" noProof="0" dirty="0">
              <a:latin typeface="Figtree SemiBold"/>
              <a:cs typeface="Figtree SemiBold"/>
            </a:endParaRPr>
          </a:p>
        </p:txBody>
      </p:sp>
      <p:sp>
        <p:nvSpPr>
          <p:cNvPr id="61" name="object 63">
            <a:extLst>
              <a:ext uri="{FF2B5EF4-FFF2-40B4-BE49-F238E27FC236}">
                <a16:creationId xmlns:a16="http://schemas.microsoft.com/office/drawing/2014/main" id="{E6A72A3F-1E81-9736-C906-C50B82CD06CC}"/>
              </a:ext>
            </a:extLst>
          </p:cNvPr>
          <p:cNvSpPr txBox="1"/>
          <p:nvPr/>
        </p:nvSpPr>
        <p:spPr>
          <a:xfrm>
            <a:off x="2977855" y="5773249"/>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62" name="object 64">
            <a:extLst>
              <a:ext uri="{FF2B5EF4-FFF2-40B4-BE49-F238E27FC236}">
                <a16:creationId xmlns:a16="http://schemas.microsoft.com/office/drawing/2014/main" id="{BBD286ED-65BA-A63D-1E97-F325BE88FA6E}"/>
              </a:ext>
            </a:extLst>
          </p:cNvPr>
          <p:cNvSpPr txBox="1"/>
          <p:nvPr/>
        </p:nvSpPr>
        <p:spPr>
          <a:xfrm>
            <a:off x="5198018" y="5773249"/>
            <a:ext cx="598805"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31 000 </a:t>
            </a:r>
            <a:r>
              <a:rPr lang="en-US" sz="800" spc="-10" noProof="0" dirty="0">
                <a:latin typeface="Figtree"/>
                <a:cs typeface="Figtree"/>
              </a:rPr>
              <a:t>kPa</a:t>
            </a:r>
            <a:endParaRPr lang="en-US" sz="800" noProof="0" dirty="0">
              <a:latin typeface="Figtree"/>
              <a:cs typeface="Figtree"/>
            </a:endParaRPr>
          </a:p>
        </p:txBody>
      </p:sp>
      <p:sp>
        <p:nvSpPr>
          <p:cNvPr id="63" name="object 65">
            <a:extLst>
              <a:ext uri="{FF2B5EF4-FFF2-40B4-BE49-F238E27FC236}">
                <a16:creationId xmlns:a16="http://schemas.microsoft.com/office/drawing/2014/main" id="{9622256A-585B-91BC-94FA-9F323B1F49EF}"/>
              </a:ext>
            </a:extLst>
          </p:cNvPr>
          <p:cNvSpPr txBox="1"/>
          <p:nvPr/>
        </p:nvSpPr>
        <p:spPr>
          <a:xfrm>
            <a:off x="418144" y="6055392"/>
            <a:ext cx="715645"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err="1">
                <a:latin typeface="Figtree SemiBold"/>
                <a:cs typeface="Figtree SemiBold"/>
              </a:rPr>
              <a:t>Espesor</a:t>
            </a:r>
            <a:r>
              <a:rPr lang="en-US" sz="800" b="1" spc="-10" noProof="0" dirty="0">
                <a:latin typeface="Figtree SemiBold"/>
                <a:cs typeface="Figtree SemiBold"/>
              </a:rPr>
              <a:t> total</a:t>
            </a:r>
            <a:endParaRPr lang="en-US" sz="800" noProof="0" dirty="0">
              <a:latin typeface="Figtree SemiBold"/>
              <a:cs typeface="Figtree SemiBold"/>
            </a:endParaRPr>
          </a:p>
        </p:txBody>
      </p:sp>
      <p:sp>
        <p:nvSpPr>
          <p:cNvPr id="64" name="object 66">
            <a:extLst>
              <a:ext uri="{FF2B5EF4-FFF2-40B4-BE49-F238E27FC236}">
                <a16:creationId xmlns:a16="http://schemas.microsoft.com/office/drawing/2014/main" id="{2CAA6E44-848F-0DBE-0D4D-A0AB3AECAC10}"/>
              </a:ext>
            </a:extLst>
          </p:cNvPr>
          <p:cNvSpPr txBox="1"/>
          <p:nvPr/>
        </p:nvSpPr>
        <p:spPr>
          <a:xfrm>
            <a:off x="2977855" y="6055392"/>
            <a:ext cx="67945" cy="135935"/>
          </a:xfrm>
          <a:prstGeom prst="rect">
            <a:avLst/>
          </a:prstGeom>
        </p:spPr>
        <p:txBody>
          <a:bodyPr vert="horz" wrap="square" lIns="0" tIns="12700" rIns="0" bIns="0" rtlCol="0">
            <a:spAutoFit/>
          </a:bodyPr>
          <a:lstStyle/>
          <a:p>
            <a:pPr marL="12700" rtl="0">
              <a:lnSpc>
                <a:spcPct val="100000"/>
              </a:lnSpc>
              <a:spcBef>
                <a:spcPts val="100"/>
              </a:spcBef>
            </a:pPr>
            <a:r>
              <a:rPr lang="en-US" sz="800" spc="-50" noProof="0" dirty="0">
                <a:latin typeface="Figtree"/>
                <a:cs typeface="Figtree"/>
              </a:rPr>
              <a:t>-</a:t>
            </a:r>
            <a:endParaRPr lang="en-US" sz="800" noProof="0" dirty="0">
              <a:latin typeface="Figtree"/>
              <a:cs typeface="Figtree"/>
            </a:endParaRPr>
          </a:p>
        </p:txBody>
      </p:sp>
      <p:sp>
        <p:nvSpPr>
          <p:cNvPr id="65" name="object 67">
            <a:extLst>
              <a:ext uri="{FF2B5EF4-FFF2-40B4-BE49-F238E27FC236}">
                <a16:creationId xmlns:a16="http://schemas.microsoft.com/office/drawing/2014/main" id="{2EBEE66E-7BC1-8EF9-0026-D64408D45D14}"/>
              </a:ext>
            </a:extLst>
          </p:cNvPr>
          <p:cNvSpPr txBox="1"/>
          <p:nvPr/>
        </p:nvSpPr>
        <p:spPr>
          <a:xfrm>
            <a:off x="5198018" y="6055392"/>
            <a:ext cx="1940338" cy="135935"/>
          </a:xfrm>
          <a:prstGeom prst="rect">
            <a:avLst/>
          </a:prstGeom>
        </p:spPr>
        <p:txBody>
          <a:bodyPr vert="horz" wrap="square" lIns="0" tIns="12700" rIns="0" bIns="0" rtlCol="0">
            <a:spAutoFit/>
          </a:bodyPr>
          <a:lstStyle/>
          <a:p>
            <a:pPr marL="12700" rtl="0">
              <a:lnSpc>
                <a:spcPct val="100000"/>
              </a:lnSpc>
              <a:spcBef>
                <a:spcPts val="100"/>
              </a:spcBef>
            </a:pPr>
            <a:r>
              <a:rPr lang="en-US" sz="800" spc="-10" noProof="0" dirty="0">
                <a:latin typeface="Figtree"/>
                <a:cs typeface="Figtree"/>
              </a:rPr>
              <a:t>2.2 mm </a:t>
            </a:r>
            <a:r>
              <a:rPr lang="en-US" sz="800" spc="-10" noProof="0" dirty="0" err="1">
                <a:latin typeface="Figtree"/>
                <a:cs typeface="Figtree"/>
              </a:rPr>
              <a:t>en</a:t>
            </a:r>
            <a:r>
              <a:rPr lang="en-US" sz="800" spc="-10" noProof="0" dirty="0">
                <a:latin typeface="Figtree"/>
                <a:cs typeface="Figtree"/>
              </a:rPr>
              <a:t> </a:t>
            </a:r>
            <a:r>
              <a:rPr lang="en-US" sz="800" spc="-10" noProof="0" dirty="0" err="1">
                <a:latin typeface="Figtree"/>
                <a:cs typeface="Figtree"/>
              </a:rPr>
              <a:t>el</a:t>
            </a:r>
            <a:r>
              <a:rPr lang="en-US" sz="800" spc="-10" noProof="0" dirty="0">
                <a:latin typeface="Figtree"/>
                <a:cs typeface="Figtree"/>
              </a:rPr>
              <a:t> </a:t>
            </a:r>
            <a:r>
              <a:rPr lang="en-US" sz="800" spc="-10" noProof="0" dirty="0" err="1">
                <a:latin typeface="Figtree"/>
                <a:cs typeface="Figtree"/>
              </a:rPr>
              <a:t>centro</a:t>
            </a:r>
            <a:r>
              <a:rPr lang="en-US" sz="800" spc="-10" noProof="0" dirty="0">
                <a:latin typeface="Figtree"/>
                <a:cs typeface="Figtree"/>
              </a:rPr>
              <a:t>, 0.9mm </a:t>
            </a:r>
            <a:r>
              <a:rPr lang="en-US" sz="800" spc="-10" noProof="0" dirty="0" err="1">
                <a:latin typeface="Figtree"/>
                <a:cs typeface="Figtree"/>
              </a:rPr>
              <a:t>en</a:t>
            </a:r>
            <a:r>
              <a:rPr lang="en-US" sz="800" spc="-10" noProof="0" dirty="0">
                <a:latin typeface="Figtree"/>
                <a:cs typeface="Figtree"/>
              </a:rPr>
              <a:t> </a:t>
            </a:r>
            <a:r>
              <a:rPr lang="en-US" sz="800" spc="-10" noProof="0" dirty="0" err="1">
                <a:latin typeface="Figtree"/>
                <a:cs typeface="Figtree"/>
              </a:rPr>
              <a:t>otras</a:t>
            </a:r>
            <a:r>
              <a:rPr lang="en-US" sz="800" spc="-10" noProof="0" dirty="0">
                <a:latin typeface="Figtree"/>
                <a:cs typeface="Figtree"/>
              </a:rPr>
              <a:t> </a:t>
            </a:r>
            <a:r>
              <a:rPr lang="en-US" sz="800" spc="-10" noProof="0" dirty="0" err="1">
                <a:latin typeface="Figtree"/>
                <a:cs typeface="Figtree"/>
              </a:rPr>
              <a:t>áreas</a:t>
            </a:r>
            <a:endParaRPr lang="en-US" sz="800" noProof="0" dirty="0">
              <a:latin typeface="Figtree"/>
              <a:cs typeface="Figtree"/>
            </a:endParaRPr>
          </a:p>
        </p:txBody>
      </p:sp>
      <p:grpSp>
        <p:nvGrpSpPr>
          <p:cNvPr id="66" name="object 68">
            <a:extLst>
              <a:ext uri="{FF2B5EF4-FFF2-40B4-BE49-F238E27FC236}">
                <a16:creationId xmlns:a16="http://schemas.microsoft.com/office/drawing/2014/main" id="{04C6F954-349A-0B82-FA52-DB7B07E16E4E}"/>
              </a:ext>
            </a:extLst>
          </p:cNvPr>
          <p:cNvGrpSpPr/>
          <p:nvPr/>
        </p:nvGrpSpPr>
        <p:grpSpPr>
          <a:xfrm>
            <a:off x="353213" y="6275277"/>
            <a:ext cx="6853560" cy="1228155"/>
            <a:chOff x="353213" y="6829677"/>
            <a:chExt cx="6853560" cy="1228155"/>
          </a:xfrm>
        </p:grpSpPr>
        <p:sp>
          <p:nvSpPr>
            <p:cNvPr id="67" name="object 69">
              <a:extLst>
                <a:ext uri="{FF2B5EF4-FFF2-40B4-BE49-F238E27FC236}">
                  <a16:creationId xmlns:a16="http://schemas.microsoft.com/office/drawing/2014/main" id="{140F64BB-CF90-ECE2-F20F-B329EF8ECC85}"/>
                </a:ext>
              </a:extLst>
            </p:cNvPr>
            <p:cNvSpPr/>
            <p:nvPr/>
          </p:nvSpPr>
          <p:spPr>
            <a:xfrm>
              <a:off x="353218" y="7141770"/>
              <a:ext cx="6853555" cy="222885"/>
            </a:xfrm>
            <a:custGeom>
              <a:avLst/>
              <a:gdLst/>
              <a:ahLst/>
              <a:cxnLst/>
              <a:rect l="l" t="t" r="r" b="b"/>
              <a:pathLst>
                <a:path w="6853555" h="222884">
                  <a:moveTo>
                    <a:pt x="6799224" y="0"/>
                  </a:moveTo>
                  <a:lnTo>
                    <a:pt x="54000" y="0"/>
                  </a:lnTo>
                  <a:lnTo>
                    <a:pt x="32977" y="4244"/>
                  </a:lnTo>
                  <a:lnTo>
                    <a:pt x="15813" y="15817"/>
                  </a:lnTo>
                  <a:lnTo>
                    <a:pt x="4242" y="32982"/>
                  </a:lnTo>
                  <a:lnTo>
                    <a:pt x="0" y="54000"/>
                  </a:lnTo>
                  <a:lnTo>
                    <a:pt x="0" y="168389"/>
                  </a:lnTo>
                  <a:lnTo>
                    <a:pt x="4242" y="189412"/>
                  </a:lnTo>
                  <a:lnTo>
                    <a:pt x="15813" y="206576"/>
                  </a:lnTo>
                  <a:lnTo>
                    <a:pt x="32977" y="218147"/>
                  </a:lnTo>
                  <a:lnTo>
                    <a:pt x="54000" y="222389"/>
                  </a:lnTo>
                  <a:lnTo>
                    <a:pt x="6799224" y="222389"/>
                  </a:lnTo>
                  <a:lnTo>
                    <a:pt x="6820242" y="218147"/>
                  </a:lnTo>
                  <a:lnTo>
                    <a:pt x="6837406" y="206576"/>
                  </a:lnTo>
                  <a:lnTo>
                    <a:pt x="6848980" y="189412"/>
                  </a:lnTo>
                  <a:lnTo>
                    <a:pt x="6853224" y="168389"/>
                  </a:lnTo>
                  <a:lnTo>
                    <a:pt x="6853224" y="54000"/>
                  </a:lnTo>
                  <a:lnTo>
                    <a:pt x="6848980" y="32982"/>
                  </a:lnTo>
                  <a:lnTo>
                    <a:pt x="6837406" y="15817"/>
                  </a:lnTo>
                  <a:lnTo>
                    <a:pt x="6820242" y="4244"/>
                  </a:lnTo>
                  <a:lnTo>
                    <a:pt x="6799224" y="0"/>
                  </a:lnTo>
                  <a:close/>
                </a:path>
              </a:pathLst>
            </a:custGeom>
            <a:solidFill>
              <a:srgbClr val="E5E4DE">
                <a:alpha val="59999"/>
              </a:srgbClr>
            </a:solidFill>
          </p:spPr>
          <p:txBody>
            <a:bodyPr wrap="square" lIns="0" tIns="0" rIns="0" bIns="0" rtlCol="0"/>
            <a:lstStyle/>
            <a:p>
              <a:pPr rtl="0"/>
              <a:endParaRPr lang="en-US" noProof="0" dirty="0"/>
            </a:p>
          </p:txBody>
        </p:sp>
        <p:sp>
          <p:nvSpPr>
            <p:cNvPr id="68" name="object 70">
              <a:extLst>
                <a:ext uri="{FF2B5EF4-FFF2-40B4-BE49-F238E27FC236}">
                  <a16:creationId xmlns:a16="http://schemas.microsoft.com/office/drawing/2014/main" id="{B00EA56A-340D-90C6-DE6C-02F75C8ADAFC}"/>
                </a:ext>
              </a:extLst>
            </p:cNvPr>
            <p:cNvSpPr/>
            <p:nvPr/>
          </p:nvSpPr>
          <p:spPr>
            <a:xfrm>
              <a:off x="353213" y="6829677"/>
              <a:ext cx="6853555" cy="282575"/>
            </a:xfrm>
            <a:custGeom>
              <a:avLst/>
              <a:gdLst/>
              <a:ahLst/>
              <a:cxnLst/>
              <a:rect l="l" t="t" r="r" b="b"/>
              <a:pathLst>
                <a:path w="6853555" h="282575">
                  <a:moveTo>
                    <a:pt x="6799237" y="0"/>
                  </a:moveTo>
                  <a:lnTo>
                    <a:pt x="54000" y="0"/>
                  </a:lnTo>
                  <a:lnTo>
                    <a:pt x="32982" y="4244"/>
                  </a:lnTo>
                  <a:lnTo>
                    <a:pt x="15817" y="15817"/>
                  </a:lnTo>
                  <a:lnTo>
                    <a:pt x="4244" y="32982"/>
                  </a:lnTo>
                  <a:lnTo>
                    <a:pt x="0" y="54000"/>
                  </a:lnTo>
                  <a:lnTo>
                    <a:pt x="0" y="228193"/>
                  </a:lnTo>
                  <a:lnTo>
                    <a:pt x="4244" y="249211"/>
                  </a:lnTo>
                  <a:lnTo>
                    <a:pt x="15817" y="266376"/>
                  </a:lnTo>
                  <a:lnTo>
                    <a:pt x="32982" y="277949"/>
                  </a:lnTo>
                  <a:lnTo>
                    <a:pt x="54000" y="282193"/>
                  </a:lnTo>
                  <a:lnTo>
                    <a:pt x="6799237" y="282193"/>
                  </a:lnTo>
                  <a:lnTo>
                    <a:pt x="6820254" y="277949"/>
                  </a:lnTo>
                  <a:lnTo>
                    <a:pt x="6837419" y="266376"/>
                  </a:lnTo>
                  <a:lnTo>
                    <a:pt x="6848993" y="249211"/>
                  </a:lnTo>
                  <a:lnTo>
                    <a:pt x="6853237" y="228193"/>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sp>
          <p:nvSpPr>
            <p:cNvPr id="88" name="object 69">
              <a:extLst>
                <a:ext uri="{FF2B5EF4-FFF2-40B4-BE49-F238E27FC236}">
                  <a16:creationId xmlns:a16="http://schemas.microsoft.com/office/drawing/2014/main" id="{8F568C78-0E8D-4858-0A6A-6CBEC6221D35}"/>
                </a:ext>
              </a:extLst>
            </p:cNvPr>
            <p:cNvSpPr/>
            <p:nvPr/>
          </p:nvSpPr>
          <p:spPr>
            <a:xfrm>
              <a:off x="353218" y="7713675"/>
              <a:ext cx="6853555" cy="344157"/>
            </a:xfrm>
            <a:custGeom>
              <a:avLst/>
              <a:gdLst/>
              <a:ahLst/>
              <a:cxnLst/>
              <a:rect l="l" t="t" r="r" b="b"/>
              <a:pathLst>
                <a:path w="6853555" h="222884">
                  <a:moveTo>
                    <a:pt x="6799224" y="0"/>
                  </a:moveTo>
                  <a:lnTo>
                    <a:pt x="54000" y="0"/>
                  </a:lnTo>
                  <a:lnTo>
                    <a:pt x="32977" y="4244"/>
                  </a:lnTo>
                  <a:lnTo>
                    <a:pt x="15813" y="15817"/>
                  </a:lnTo>
                  <a:lnTo>
                    <a:pt x="4242" y="32982"/>
                  </a:lnTo>
                  <a:lnTo>
                    <a:pt x="0" y="54000"/>
                  </a:lnTo>
                  <a:lnTo>
                    <a:pt x="0" y="168389"/>
                  </a:lnTo>
                  <a:lnTo>
                    <a:pt x="4242" y="189412"/>
                  </a:lnTo>
                  <a:lnTo>
                    <a:pt x="15813" y="206576"/>
                  </a:lnTo>
                  <a:lnTo>
                    <a:pt x="32977" y="218147"/>
                  </a:lnTo>
                  <a:lnTo>
                    <a:pt x="54000" y="222389"/>
                  </a:lnTo>
                  <a:lnTo>
                    <a:pt x="6799224" y="222389"/>
                  </a:lnTo>
                  <a:lnTo>
                    <a:pt x="6820242" y="218147"/>
                  </a:lnTo>
                  <a:lnTo>
                    <a:pt x="6837406" y="206576"/>
                  </a:lnTo>
                  <a:lnTo>
                    <a:pt x="6848980" y="189412"/>
                  </a:lnTo>
                  <a:lnTo>
                    <a:pt x="6853224" y="168389"/>
                  </a:lnTo>
                  <a:lnTo>
                    <a:pt x="6853224" y="54000"/>
                  </a:lnTo>
                  <a:lnTo>
                    <a:pt x="6848980" y="32982"/>
                  </a:lnTo>
                  <a:lnTo>
                    <a:pt x="6837406" y="15817"/>
                  </a:lnTo>
                  <a:lnTo>
                    <a:pt x="6820242" y="4244"/>
                  </a:lnTo>
                  <a:lnTo>
                    <a:pt x="6799224" y="0"/>
                  </a:lnTo>
                  <a:close/>
                </a:path>
              </a:pathLst>
            </a:custGeom>
            <a:solidFill>
              <a:srgbClr val="E5E4DE">
                <a:alpha val="59999"/>
              </a:srgbClr>
            </a:solidFill>
          </p:spPr>
          <p:txBody>
            <a:bodyPr wrap="square" lIns="0" tIns="0" rIns="0" bIns="0" rtlCol="0"/>
            <a:lstStyle/>
            <a:p>
              <a:pPr rtl="0"/>
              <a:endParaRPr lang="en-US" noProof="0" dirty="0"/>
            </a:p>
          </p:txBody>
        </p:sp>
      </p:grpSp>
      <p:sp>
        <p:nvSpPr>
          <p:cNvPr id="69" name="object 71">
            <a:extLst>
              <a:ext uri="{FF2B5EF4-FFF2-40B4-BE49-F238E27FC236}">
                <a16:creationId xmlns:a16="http://schemas.microsoft.com/office/drawing/2014/main" id="{FA37665D-4031-AB4B-2063-F24B37ADA501}"/>
              </a:ext>
            </a:extLst>
          </p:cNvPr>
          <p:cNvSpPr txBox="1"/>
          <p:nvPr/>
        </p:nvSpPr>
        <p:spPr>
          <a:xfrm>
            <a:off x="418144" y="6337642"/>
            <a:ext cx="1150306" cy="135935"/>
          </a:xfrm>
          <a:prstGeom prst="rect">
            <a:avLst/>
          </a:prstGeom>
        </p:spPr>
        <p:txBody>
          <a:bodyPr vert="horz" wrap="square" lIns="0" tIns="12700" rIns="0" bIns="0" rtlCol="0">
            <a:spAutoFit/>
          </a:bodyPr>
          <a:lstStyle/>
          <a:p>
            <a:pPr marL="12700" rtl="0">
              <a:lnSpc>
                <a:spcPct val="100000"/>
              </a:lnSpc>
              <a:spcBef>
                <a:spcPts val="100"/>
              </a:spcBef>
            </a:pPr>
            <a:r>
              <a:rPr lang="en-US" sz="800" b="1" noProof="0" dirty="0">
                <a:latin typeface="Figtree SemiBold"/>
                <a:cs typeface="Figtree SemiBold"/>
              </a:rPr>
              <a:t>Test de </a:t>
            </a:r>
            <a:r>
              <a:rPr lang="en-US" sz="800" b="1" noProof="0" dirty="0" err="1">
                <a:latin typeface="Figtree SemiBold"/>
                <a:cs typeface="Figtree SemiBold"/>
              </a:rPr>
              <a:t>despegue</a:t>
            </a:r>
            <a:r>
              <a:rPr lang="en-US" sz="800" b="1" noProof="0" dirty="0">
                <a:latin typeface="Figtree SemiBold"/>
                <a:cs typeface="Figtree SemiBold"/>
              </a:rPr>
              <a:t> (180º)</a:t>
            </a:r>
            <a:endParaRPr lang="en-US" sz="800" noProof="0" dirty="0">
              <a:latin typeface="Figtree SemiBold"/>
              <a:cs typeface="Figtree SemiBold"/>
            </a:endParaRPr>
          </a:p>
        </p:txBody>
      </p:sp>
      <p:sp>
        <p:nvSpPr>
          <p:cNvPr id="70" name="object 72">
            <a:extLst>
              <a:ext uri="{FF2B5EF4-FFF2-40B4-BE49-F238E27FC236}">
                <a16:creationId xmlns:a16="http://schemas.microsoft.com/office/drawing/2014/main" id="{B4AFF73F-A1A4-F946-90C9-2825A1198D65}"/>
              </a:ext>
            </a:extLst>
          </p:cNvPr>
          <p:cNvSpPr txBox="1"/>
          <p:nvPr/>
        </p:nvSpPr>
        <p:spPr>
          <a:xfrm>
            <a:off x="2977855" y="6337642"/>
            <a:ext cx="1226820"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ASTM</a:t>
            </a:r>
            <a:r>
              <a:rPr lang="en-US" sz="800" spc="-5" noProof="0" dirty="0">
                <a:latin typeface="Figtree"/>
                <a:cs typeface="Figtree"/>
              </a:rPr>
              <a:t> </a:t>
            </a:r>
            <a:r>
              <a:rPr lang="en-US" sz="800" noProof="0" dirty="0">
                <a:latin typeface="Figtree"/>
                <a:cs typeface="Figtree"/>
              </a:rPr>
              <a:t>D413</a:t>
            </a:r>
            <a:r>
              <a:rPr lang="en-US" sz="800" spc="-5" noProof="0" dirty="0">
                <a:latin typeface="Figtree"/>
                <a:cs typeface="Figtree"/>
              </a:rPr>
              <a:t> </a:t>
            </a:r>
            <a:r>
              <a:rPr lang="en-US" sz="800" noProof="0" dirty="0">
                <a:latin typeface="Figtree"/>
                <a:cs typeface="Figtree"/>
              </a:rPr>
              <a:t>@</a:t>
            </a:r>
            <a:r>
              <a:rPr lang="en-US" sz="800" spc="-5" noProof="0" dirty="0">
                <a:latin typeface="Figtree"/>
                <a:cs typeface="Figtree"/>
              </a:rPr>
              <a:t> </a:t>
            </a:r>
            <a:r>
              <a:rPr lang="en-US" sz="800" noProof="0" dirty="0">
                <a:latin typeface="Figtree"/>
                <a:cs typeface="Figtree"/>
              </a:rPr>
              <a:t>23°C</a:t>
            </a:r>
            <a:r>
              <a:rPr lang="en-US" sz="800" spc="-5" noProof="0" dirty="0">
                <a:latin typeface="Figtree"/>
                <a:cs typeface="Figtree"/>
              </a:rPr>
              <a:t> </a:t>
            </a:r>
            <a:r>
              <a:rPr lang="en-US" sz="800" spc="-10" noProof="0" dirty="0">
                <a:latin typeface="Figtree"/>
                <a:cs typeface="Figtree"/>
              </a:rPr>
              <a:t>(73°F)</a:t>
            </a:r>
            <a:endParaRPr lang="en-US" sz="800" noProof="0" dirty="0">
              <a:latin typeface="Figtree"/>
              <a:cs typeface="Figtree"/>
            </a:endParaRPr>
          </a:p>
        </p:txBody>
      </p:sp>
      <p:sp>
        <p:nvSpPr>
          <p:cNvPr id="71" name="object 73">
            <a:extLst>
              <a:ext uri="{FF2B5EF4-FFF2-40B4-BE49-F238E27FC236}">
                <a16:creationId xmlns:a16="http://schemas.microsoft.com/office/drawing/2014/main" id="{4168A72B-8951-9E36-8883-24250B9092C5}"/>
              </a:ext>
            </a:extLst>
          </p:cNvPr>
          <p:cNvSpPr txBox="1"/>
          <p:nvPr/>
        </p:nvSpPr>
        <p:spPr>
          <a:xfrm>
            <a:off x="5198120" y="6337642"/>
            <a:ext cx="189865" cy="135935"/>
          </a:xfrm>
          <a:prstGeom prst="rect">
            <a:avLst/>
          </a:prstGeom>
        </p:spPr>
        <p:txBody>
          <a:bodyPr vert="horz" wrap="square" lIns="0" tIns="12700" rIns="0" bIns="0" rtlCol="0">
            <a:spAutoFit/>
          </a:bodyPr>
          <a:lstStyle/>
          <a:p>
            <a:pPr marL="12700" rtl="0">
              <a:lnSpc>
                <a:spcPct val="100000"/>
              </a:lnSpc>
              <a:spcBef>
                <a:spcPts val="100"/>
              </a:spcBef>
            </a:pPr>
            <a:r>
              <a:rPr lang="en-US" sz="800" spc="-20" noProof="0" dirty="0">
                <a:latin typeface="Figtree"/>
                <a:cs typeface="Figtree"/>
              </a:rPr>
              <a:t>5pli</a:t>
            </a:r>
            <a:endParaRPr lang="en-US" sz="800" noProof="0" dirty="0">
              <a:latin typeface="Figtree"/>
              <a:cs typeface="Figtree"/>
            </a:endParaRPr>
          </a:p>
        </p:txBody>
      </p:sp>
      <p:sp>
        <p:nvSpPr>
          <p:cNvPr id="72" name="object 74">
            <a:extLst>
              <a:ext uri="{FF2B5EF4-FFF2-40B4-BE49-F238E27FC236}">
                <a16:creationId xmlns:a16="http://schemas.microsoft.com/office/drawing/2014/main" id="{96BBB2B7-3AB4-42EE-1897-F6F466E67C32}"/>
              </a:ext>
            </a:extLst>
          </p:cNvPr>
          <p:cNvSpPr txBox="1"/>
          <p:nvPr/>
        </p:nvSpPr>
        <p:spPr>
          <a:xfrm>
            <a:off x="418144" y="6619887"/>
            <a:ext cx="1331639"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a:latin typeface="Figtree SemiBold"/>
                <a:cs typeface="Figtree SemiBold"/>
              </a:rPr>
              <a:t>Test vapor de </a:t>
            </a:r>
            <a:r>
              <a:rPr lang="en-US" sz="800" b="1" spc="-10" noProof="0" dirty="0" err="1">
                <a:latin typeface="Figtree SemiBold"/>
                <a:cs typeface="Figtree SemiBold"/>
              </a:rPr>
              <a:t>agua</a:t>
            </a:r>
            <a:endParaRPr lang="en-US" sz="800" noProof="0" dirty="0">
              <a:latin typeface="Figtree SemiBold"/>
              <a:cs typeface="Figtree SemiBold"/>
            </a:endParaRPr>
          </a:p>
        </p:txBody>
      </p:sp>
      <p:sp>
        <p:nvSpPr>
          <p:cNvPr id="73" name="object 75">
            <a:extLst>
              <a:ext uri="{FF2B5EF4-FFF2-40B4-BE49-F238E27FC236}">
                <a16:creationId xmlns:a16="http://schemas.microsoft.com/office/drawing/2014/main" id="{2285CA8F-C6EA-3977-D2E0-FB85F3F7BFD3}"/>
              </a:ext>
            </a:extLst>
          </p:cNvPr>
          <p:cNvSpPr txBox="1"/>
          <p:nvPr/>
        </p:nvSpPr>
        <p:spPr>
          <a:xfrm>
            <a:off x="2977855" y="6619887"/>
            <a:ext cx="561340"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ASTME </a:t>
            </a:r>
            <a:r>
              <a:rPr lang="en-US" sz="800" spc="-25" noProof="0" dirty="0">
                <a:latin typeface="Figtree"/>
                <a:cs typeface="Figtree"/>
              </a:rPr>
              <a:t>96B</a:t>
            </a:r>
            <a:endParaRPr lang="en-US" sz="800" noProof="0" dirty="0">
              <a:latin typeface="Figtree"/>
              <a:cs typeface="Figtree"/>
            </a:endParaRPr>
          </a:p>
        </p:txBody>
      </p:sp>
      <p:sp>
        <p:nvSpPr>
          <p:cNvPr id="74" name="object 76">
            <a:extLst>
              <a:ext uri="{FF2B5EF4-FFF2-40B4-BE49-F238E27FC236}">
                <a16:creationId xmlns:a16="http://schemas.microsoft.com/office/drawing/2014/main" id="{B60229B6-8D58-A706-9E06-2726F2D32324}"/>
              </a:ext>
            </a:extLst>
          </p:cNvPr>
          <p:cNvSpPr txBox="1"/>
          <p:nvPr/>
        </p:nvSpPr>
        <p:spPr>
          <a:xfrm>
            <a:off x="5198018" y="6619887"/>
            <a:ext cx="1333500" cy="135935"/>
          </a:xfrm>
          <a:prstGeom prst="rect">
            <a:avLst/>
          </a:prstGeom>
        </p:spPr>
        <p:txBody>
          <a:bodyPr vert="horz" wrap="square" lIns="0" tIns="12700" rIns="0" bIns="0" rtlCol="0">
            <a:spAutoFit/>
          </a:bodyPr>
          <a:lstStyle/>
          <a:p>
            <a:pPr marL="12700" rtl="0">
              <a:lnSpc>
                <a:spcPct val="100000"/>
              </a:lnSpc>
              <a:spcBef>
                <a:spcPts val="100"/>
              </a:spcBef>
            </a:pPr>
            <a:r>
              <a:rPr lang="en-US" sz="800" spc="-10" noProof="0" dirty="0">
                <a:latin typeface="Figtree"/>
                <a:cs typeface="Figtree"/>
              </a:rPr>
              <a:t>0.005grs/254cm2/24h/37ºC</a:t>
            </a:r>
            <a:endParaRPr lang="en-US" sz="800" noProof="0" dirty="0">
              <a:latin typeface="Figtree"/>
              <a:cs typeface="Figtree"/>
            </a:endParaRPr>
          </a:p>
        </p:txBody>
      </p:sp>
      <p:sp>
        <p:nvSpPr>
          <p:cNvPr id="75" name="object 77">
            <a:extLst>
              <a:ext uri="{FF2B5EF4-FFF2-40B4-BE49-F238E27FC236}">
                <a16:creationId xmlns:a16="http://schemas.microsoft.com/office/drawing/2014/main" id="{CED4F968-197A-5CE9-8BE1-30B1F568DF8E}"/>
              </a:ext>
            </a:extLst>
          </p:cNvPr>
          <p:cNvSpPr/>
          <p:nvPr/>
        </p:nvSpPr>
        <p:spPr>
          <a:xfrm>
            <a:off x="353213" y="6839673"/>
            <a:ext cx="6853555" cy="282575"/>
          </a:xfrm>
          <a:custGeom>
            <a:avLst/>
            <a:gdLst/>
            <a:ahLst/>
            <a:cxnLst/>
            <a:rect l="l" t="t" r="r" b="b"/>
            <a:pathLst>
              <a:path w="6853555" h="282575">
                <a:moveTo>
                  <a:pt x="6799237" y="0"/>
                </a:moveTo>
                <a:lnTo>
                  <a:pt x="54000" y="0"/>
                </a:lnTo>
                <a:lnTo>
                  <a:pt x="32982" y="4244"/>
                </a:lnTo>
                <a:lnTo>
                  <a:pt x="15817" y="15817"/>
                </a:lnTo>
                <a:lnTo>
                  <a:pt x="4244" y="32982"/>
                </a:lnTo>
                <a:lnTo>
                  <a:pt x="0" y="54000"/>
                </a:lnTo>
                <a:lnTo>
                  <a:pt x="0" y="228193"/>
                </a:lnTo>
                <a:lnTo>
                  <a:pt x="4244" y="249211"/>
                </a:lnTo>
                <a:lnTo>
                  <a:pt x="15817" y="266376"/>
                </a:lnTo>
                <a:lnTo>
                  <a:pt x="32982" y="277949"/>
                </a:lnTo>
                <a:lnTo>
                  <a:pt x="54000" y="282193"/>
                </a:lnTo>
                <a:lnTo>
                  <a:pt x="6799237" y="282193"/>
                </a:lnTo>
                <a:lnTo>
                  <a:pt x="6820254" y="277949"/>
                </a:lnTo>
                <a:lnTo>
                  <a:pt x="6837419" y="266376"/>
                </a:lnTo>
                <a:lnTo>
                  <a:pt x="6848993" y="249211"/>
                </a:lnTo>
                <a:lnTo>
                  <a:pt x="6853237" y="228193"/>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sp>
        <p:nvSpPr>
          <p:cNvPr id="76" name="object 78">
            <a:extLst>
              <a:ext uri="{FF2B5EF4-FFF2-40B4-BE49-F238E27FC236}">
                <a16:creationId xmlns:a16="http://schemas.microsoft.com/office/drawing/2014/main" id="{FB5D0C16-76B7-51A2-568F-6A8486D4716D}"/>
              </a:ext>
            </a:extLst>
          </p:cNvPr>
          <p:cNvSpPr txBox="1"/>
          <p:nvPr/>
        </p:nvSpPr>
        <p:spPr>
          <a:xfrm>
            <a:off x="418144" y="6902041"/>
            <a:ext cx="737235" cy="135935"/>
          </a:xfrm>
          <a:prstGeom prst="rect">
            <a:avLst/>
          </a:prstGeom>
        </p:spPr>
        <p:txBody>
          <a:bodyPr vert="horz" wrap="square" lIns="0" tIns="12700" rIns="0" bIns="0" rtlCol="0">
            <a:spAutoFit/>
          </a:bodyPr>
          <a:lstStyle/>
          <a:p>
            <a:pPr marL="12700" rtl="0">
              <a:lnSpc>
                <a:spcPct val="100000"/>
              </a:lnSpc>
              <a:spcBef>
                <a:spcPts val="100"/>
              </a:spcBef>
            </a:pPr>
            <a:r>
              <a:rPr lang="en-US" sz="800" b="1" spc="-10" noProof="0" dirty="0" err="1">
                <a:latin typeface="Figtree SemiBold"/>
                <a:cs typeface="Figtree SemiBold"/>
              </a:rPr>
              <a:t>Estanquiedad</a:t>
            </a:r>
            <a:endParaRPr lang="en-US" sz="800" noProof="0" dirty="0">
              <a:latin typeface="Figtree SemiBold"/>
              <a:cs typeface="Figtree SemiBold"/>
            </a:endParaRPr>
          </a:p>
        </p:txBody>
      </p:sp>
      <p:sp>
        <p:nvSpPr>
          <p:cNvPr id="77" name="object 79">
            <a:extLst>
              <a:ext uri="{FF2B5EF4-FFF2-40B4-BE49-F238E27FC236}">
                <a16:creationId xmlns:a16="http://schemas.microsoft.com/office/drawing/2014/main" id="{424D8538-CD91-08F0-69D9-4536F71121A3}"/>
              </a:ext>
            </a:extLst>
          </p:cNvPr>
          <p:cNvSpPr txBox="1"/>
          <p:nvPr/>
        </p:nvSpPr>
        <p:spPr>
          <a:xfrm>
            <a:off x="2977855" y="6902041"/>
            <a:ext cx="1257935"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EN</a:t>
            </a:r>
            <a:r>
              <a:rPr lang="en-US" sz="800" spc="-15" noProof="0" dirty="0">
                <a:latin typeface="Figtree"/>
                <a:cs typeface="Figtree"/>
              </a:rPr>
              <a:t> </a:t>
            </a:r>
            <a:r>
              <a:rPr lang="en-US" sz="800" noProof="0" dirty="0">
                <a:latin typeface="Figtree"/>
                <a:cs typeface="Figtree"/>
              </a:rPr>
              <a:t>1928:2000-3</a:t>
            </a:r>
            <a:r>
              <a:rPr lang="en-US" sz="800" spc="-15" noProof="0" dirty="0">
                <a:latin typeface="Figtree"/>
                <a:cs typeface="Figtree"/>
              </a:rPr>
              <a:t> </a:t>
            </a:r>
            <a:r>
              <a:rPr lang="en-US" sz="800" noProof="0" dirty="0">
                <a:latin typeface="Figtree"/>
                <a:cs typeface="Figtree"/>
              </a:rPr>
              <a:t>method</a:t>
            </a:r>
            <a:r>
              <a:rPr lang="en-US" sz="800" spc="-10" noProof="0" dirty="0">
                <a:latin typeface="Figtree"/>
                <a:cs typeface="Figtree"/>
              </a:rPr>
              <a:t> </a:t>
            </a:r>
            <a:r>
              <a:rPr lang="en-US" sz="800" spc="-50" noProof="0" dirty="0">
                <a:latin typeface="Figtree"/>
                <a:cs typeface="Figtree"/>
              </a:rPr>
              <a:t>A</a:t>
            </a:r>
            <a:endParaRPr lang="en-US" sz="800" noProof="0" dirty="0">
              <a:latin typeface="Figtree"/>
              <a:cs typeface="Figtree"/>
            </a:endParaRPr>
          </a:p>
        </p:txBody>
      </p:sp>
      <p:sp>
        <p:nvSpPr>
          <p:cNvPr id="78" name="object 80">
            <a:extLst>
              <a:ext uri="{FF2B5EF4-FFF2-40B4-BE49-F238E27FC236}">
                <a16:creationId xmlns:a16="http://schemas.microsoft.com/office/drawing/2014/main" id="{EAB20088-DD61-0384-B52B-97704D58F564}"/>
              </a:ext>
            </a:extLst>
          </p:cNvPr>
          <p:cNvSpPr txBox="1"/>
          <p:nvPr/>
        </p:nvSpPr>
        <p:spPr>
          <a:xfrm>
            <a:off x="5198120" y="6902041"/>
            <a:ext cx="725068" cy="135935"/>
          </a:xfrm>
          <a:prstGeom prst="rect">
            <a:avLst/>
          </a:prstGeom>
        </p:spPr>
        <p:txBody>
          <a:bodyPr vert="horz" wrap="square" lIns="0" tIns="12700" rIns="0" bIns="0" rtlCol="0">
            <a:spAutoFit/>
          </a:bodyPr>
          <a:lstStyle/>
          <a:p>
            <a:pPr marL="12700" rtl="0">
              <a:lnSpc>
                <a:spcPct val="100000"/>
              </a:lnSpc>
              <a:spcBef>
                <a:spcPts val="100"/>
              </a:spcBef>
            </a:pPr>
            <a:r>
              <a:rPr lang="en-US" sz="800" spc="-20" noProof="0" dirty="0" err="1">
                <a:latin typeface="Figtree"/>
                <a:cs typeface="Figtree"/>
              </a:rPr>
              <a:t>Aprobado</a:t>
            </a:r>
            <a:endParaRPr lang="en-US" sz="800" noProof="0" dirty="0">
              <a:latin typeface="Figtree"/>
              <a:cs typeface="Figtree"/>
            </a:endParaRPr>
          </a:p>
        </p:txBody>
      </p:sp>
      <p:sp>
        <p:nvSpPr>
          <p:cNvPr id="79" name="object 81">
            <a:extLst>
              <a:ext uri="{FF2B5EF4-FFF2-40B4-BE49-F238E27FC236}">
                <a16:creationId xmlns:a16="http://schemas.microsoft.com/office/drawing/2014/main" id="{7B8916E1-61C7-45CD-C8F0-C6EB52A77A91}"/>
              </a:ext>
            </a:extLst>
          </p:cNvPr>
          <p:cNvSpPr txBox="1"/>
          <p:nvPr/>
        </p:nvSpPr>
        <p:spPr>
          <a:xfrm>
            <a:off x="418143" y="7184286"/>
            <a:ext cx="1401211" cy="135935"/>
          </a:xfrm>
          <a:prstGeom prst="rect">
            <a:avLst/>
          </a:prstGeom>
        </p:spPr>
        <p:txBody>
          <a:bodyPr vert="horz" wrap="square" lIns="0" tIns="12700" rIns="0" bIns="0" rtlCol="0">
            <a:spAutoFit/>
          </a:bodyPr>
          <a:lstStyle/>
          <a:p>
            <a:pPr marL="12700" rtl="0">
              <a:lnSpc>
                <a:spcPct val="100000"/>
              </a:lnSpc>
              <a:spcBef>
                <a:spcPts val="100"/>
              </a:spcBef>
            </a:pPr>
            <a:r>
              <a:rPr lang="en-US" sz="800" b="1" noProof="0" dirty="0">
                <a:latin typeface="Figtree SemiBold"/>
                <a:cs typeface="Figtree SemiBold"/>
              </a:rPr>
              <a:t>Resistencia al </a:t>
            </a:r>
            <a:r>
              <a:rPr lang="en-US" sz="800" b="1" noProof="0" dirty="0" err="1">
                <a:latin typeface="Figtree SemiBold"/>
                <a:cs typeface="Figtree SemiBold"/>
              </a:rPr>
              <a:t>depegue</a:t>
            </a:r>
            <a:endParaRPr lang="en-US" sz="800" noProof="0" dirty="0">
              <a:latin typeface="Figtree SemiBold"/>
              <a:cs typeface="Figtree SemiBold"/>
            </a:endParaRPr>
          </a:p>
        </p:txBody>
      </p:sp>
      <p:sp>
        <p:nvSpPr>
          <p:cNvPr id="80" name="object 82">
            <a:extLst>
              <a:ext uri="{FF2B5EF4-FFF2-40B4-BE49-F238E27FC236}">
                <a16:creationId xmlns:a16="http://schemas.microsoft.com/office/drawing/2014/main" id="{3500F34E-ED92-845A-C16A-274216C645FD}"/>
              </a:ext>
            </a:extLst>
          </p:cNvPr>
          <p:cNvSpPr txBox="1"/>
          <p:nvPr/>
        </p:nvSpPr>
        <p:spPr>
          <a:xfrm>
            <a:off x="2977855" y="7184286"/>
            <a:ext cx="827405"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EN</a:t>
            </a:r>
            <a:r>
              <a:rPr lang="en-US" sz="800" spc="-15" noProof="0" dirty="0">
                <a:latin typeface="Figtree"/>
                <a:cs typeface="Figtree"/>
              </a:rPr>
              <a:t> </a:t>
            </a:r>
            <a:r>
              <a:rPr lang="en-US" sz="800" noProof="0" dirty="0">
                <a:latin typeface="Figtree"/>
                <a:cs typeface="Figtree"/>
              </a:rPr>
              <a:t>29862:2019-</a:t>
            </a:r>
            <a:r>
              <a:rPr lang="en-US" sz="800" spc="-50" noProof="0" dirty="0">
                <a:latin typeface="Figtree"/>
                <a:cs typeface="Figtree"/>
              </a:rPr>
              <a:t>6</a:t>
            </a:r>
            <a:endParaRPr lang="en-US" sz="800" noProof="0" dirty="0">
              <a:latin typeface="Figtree"/>
              <a:cs typeface="Figtree"/>
            </a:endParaRPr>
          </a:p>
        </p:txBody>
      </p:sp>
      <p:sp>
        <p:nvSpPr>
          <p:cNvPr id="81" name="object 83">
            <a:extLst>
              <a:ext uri="{FF2B5EF4-FFF2-40B4-BE49-F238E27FC236}">
                <a16:creationId xmlns:a16="http://schemas.microsoft.com/office/drawing/2014/main" id="{31659052-2821-FB74-CAB3-A84E3FF1EC2C}"/>
              </a:ext>
            </a:extLst>
          </p:cNvPr>
          <p:cNvSpPr txBox="1"/>
          <p:nvPr/>
        </p:nvSpPr>
        <p:spPr>
          <a:xfrm>
            <a:off x="5198018" y="7124952"/>
            <a:ext cx="725170" cy="359522"/>
          </a:xfrm>
          <a:prstGeom prst="rect">
            <a:avLst/>
          </a:prstGeom>
        </p:spPr>
        <p:txBody>
          <a:bodyPr vert="horz" wrap="square" lIns="0" tIns="12700" rIns="0" bIns="0" rtlCol="0">
            <a:spAutoFit/>
          </a:bodyPr>
          <a:lstStyle/>
          <a:p>
            <a:pPr marL="12700" marR="5080" rtl="0">
              <a:lnSpc>
                <a:spcPct val="148700"/>
              </a:lnSpc>
              <a:spcBef>
                <a:spcPts val="100"/>
              </a:spcBef>
            </a:pPr>
            <a:r>
              <a:rPr lang="en-US" sz="800" noProof="0" dirty="0">
                <a:latin typeface="Figtree"/>
                <a:cs typeface="Figtree"/>
              </a:rPr>
              <a:t>MD </a:t>
            </a:r>
            <a:r>
              <a:rPr lang="en-US" sz="800" spc="-10" noProof="0" dirty="0">
                <a:latin typeface="Figtree"/>
                <a:cs typeface="Figtree"/>
              </a:rPr>
              <a:t>19.2N/cm</a:t>
            </a:r>
            <a:r>
              <a:rPr lang="en-US" sz="800" spc="500" noProof="0" dirty="0">
                <a:latin typeface="Figtree"/>
                <a:cs typeface="Figtree"/>
              </a:rPr>
              <a:t> </a:t>
            </a:r>
            <a:r>
              <a:rPr lang="en-US" sz="800" noProof="0" dirty="0">
                <a:latin typeface="Figtree"/>
                <a:cs typeface="Figtree"/>
              </a:rPr>
              <a:t>CMD </a:t>
            </a:r>
            <a:r>
              <a:rPr lang="en-US" sz="800" spc="-10" noProof="0" dirty="0">
                <a:latin typeface="Figtree"/>
                <a:cs typeface="Figtree"/>
              </a:rPr>
              <a:t>19.0N/cm</a:t>
            </a:r>
            <a:endParaRPr lang="en-US" sz="800" noProof="0" dirty="0">
              <a:latin typeface="Figtree"/>
              <a:cs typeface="Figtree"/>
            </a:endParaRPr>
          </a:p>
        </p:txBody>
      </p:sp>
      <p:sp>
        <p:nvSpPr>
          <p:cNvPr id="3" name="object 28">
            <a:extLst>
              <a:ext uri="{FF2B5EF4-FFF2-40B4-BE49-F238E27FC236}">
                <a16:creationId xmlns:a16="http://schemas.microsoft.com/office/drawing/2014/main" id="{F4D8822B-FCDC-DEE8-C116-A6ACC95E5ED4}"/>
              </a:ext>
            </a:extLst>
          </p:cNvPr>
          <p:cNvSpPr txBox="1"/>
          <p:nvPr/>
        </p:nvSpPr>
        <p:spPr>
          <a:xfrm>
            <a:off x="418144" y="7594548"/>
            <a:ext cx="1188085" cy="135935"/>
          </a:xfrm>
          <a:prstGeom prst="rect">
            <a:avLst/>
          </a:prstGeom>
        </p:spPr>
        <p:txBody>
          <a:bodyPr vert="horz" wrap="square" lIns="0" tIns="12700" rIns="0" bIns="0" rtlCol="0">
            <a:spAutoFit/>
          </a:bodyPr>
          <a:lstStyle/>
          <a:p>
            <a:pPr marL="12700" rtl="0">
              <a:lnSpc>
                <a:spcPct val="100000"/>
              </a:lnSpc>
              <a:spcBef>
                <a:spcPts val="100"/>
              </a:spcBef>
            </a:pPr>
            <a:r>
              <a:rPr lang="en-GB" sz="800" b="1" noProof="0" dirty="0">
                <a:latin typeface="Figtree SemiBold"/>
                <a:cs typeface="Figtree SemiBold"/>
              </a:rPr>
              <a:t>Resistencia al </a:t>
            </a:r>
            <a:r>
              <a:rPr lang="en-GB" sz="800" b="1" noProof="0" dirty="0" err="1">
                <a:latin typeface="Figtree SemiBold"/>
                <a:cs typeface="Figtree SemiBold"/>
              </a:rPr>
              <a:t>desgarro</a:t>
            </a:r>
            <a:endParaRPr lang="en-GB" sz="800" noProof="0" dirty="0">
              <a:latin typeface="Figtree SemiBold"/>
              <a:cs typeface="Figtree SemiBold"/>
            </a:endParaRPr>
          </a:p>
        </p:txBody>
      </p:sp>
      <p:sp>
        <p:nvSpPr>
          <p:cNvPr id="4" name="object 29">
            <a:extLst>
              <a:ext uri="{FF2B5EF4-FFF2-40B4-BE49-F238E27FC236}">
                <a16:creationId xmlns:a16="http://schemas.microsoft.com/office/drawing/2014/main" id="{8EC668DF-D828-7043-1BB8-260C9934F4E0}"/>
              </a:ext>
            </a:extLst>
          </p:cNvPr>
          <p:cNvSpPr txBox="1"/>
          <p:nvPr/>
        </p:nvSpPr>
        <p:spPr>
          <a:xfrm>
            <a:off x="2977855" y="7594548"/>
            <a:ext cx="535305" cy="135935"/>
          </a:xfrm>
          <a:prstGeom prst="rect">
            <a:avLst/>
          </a:prstGeom>
        </p:spPr>
        <p:txBody>
          <a:bodyPr vert="horz" wrap="square" lIns="0" tIns="12700" rIns="0" bIns="0" rtlCol="0">
            <a:spAutoFit/>
          </a:bodyPr>
          <a:lstStyle/>
          <a:p>
            <a:pPr marL="12700" rtl="0">
              <a:lnSpc>
                <a:spcPct val="100000"/>
              </a:lnSpc>
              <a:spcBef>
                <a:spcPts val="100"/>
              </a:spcBef>
            </a:pPr>
            <a:r>
              <a:rPr lang="en-GB" sz="800" noProof="0" dirty="0">
                <a:latin typeface="Figtree"/>
                <a:cs typeface="Figtree"/>
              </a:rPr>
              <a:t>EN</a:t>
            </a:r>
            <a:r>
              <a:rPr lang="en-GB" sz="800" spc="-15" noProof="0" dirty="0">
                <a:latin typeface="Figtree"/>
                <a:cs typeface="Figtree"/>
              </a:rPr>
              <a:t> </a:t>
            </a:r>
            <a:r>
              <a:rPr lang="en-GB" sz="800" noProof="0" dirty="0">
                <a:latin typeface="Figtree"/>
                <a:cs typeface="Figtree"/>
              </a:rPr>
              <a:t>12310-</a:t>
            </a:r>
            <a:r>
              <a:rPr lang="en-GB" sz="800" spc="-50" noProof="0" dirty="0">
                <a:latin typeface="Figtree"/>
                <a:cs typeface="Figtree"/>
              </a:rPr>
              <a:t>1</a:t>
            </a:r>
            <a:endParaRPr lang="en-GB" sz="800" noProof="0" dirty="0">
              <a:latin typeface="Figtree"/>
              <a:cs typeface="Figtree"/>
            </a:endParaRPr>
          </a:p>
        </p:txBody>
      </p:sp>
      <p:sp>
        <p:nvSpPr>
          <p:cNvPr id="46" name="object 30">
            <a:extLst>
              <a:ext uri="{FF2B5EF4-FFF2-40B4-BE49-F238E27FC236}">
                <a16:creationId xmlns:a16="http://schemas.microsoft.com/office/drawing/2014/main" id="{271C0183-9AB6-01E6-12B1-C80BAAAEDF7A}"/>
              </a:ext>
            </a:extLst>
          </p:cNvPr>
          <p:cNvSpPr txBox="1"/>
          <p:nvPr/>
        </p:nvSpPr>
        <p:spPr>
          <a:xfrm>
            <a:off x="5198018" y="7594548"/>
            <a:ext cx="1933032" cy="128240"/>
          </a:xfrm>
          <a:prstGeom prst="rect">
            <a:avLst/>
          </a:prstGeom>
        </p:spPr>
        <p:txBody>
          <a:bodyPr vert="horz" wrap="square" lIns="0" tIns="12700" rIns="0" bIns="0" rtlCol="0">
            <a:spAutoFit/>
          </a:bodyPr>
          <a:lstStyle/>
          <a:p>
            <a:pPr marL="12700" rtl="0">
              <a:lnSpc>
                <a:spcPts val="930"/>
              </a:lnSpc>
              <a:spcBef>
                <a:spcPts val="100"/>
              </a:spcBef>
            </a:pPr>
            <a:r>
              <a:rPr lang="en-GB" sz="800" noProof="0" dirty="0">
                <a:latin typeface="Figtree"/>
                <a:cs typeface="Figtree"/>
              </a:rPr>
              <a:t>≥ </a:t>
            </a:r>
            <a:r>
              <a:rPr lang="en-GB" sz="800" spc="-20" noProof="0" dirty="0">
                <a:latin typeface="Figtree"/>
                <a:cs typeface="Figtree"/>
              </a:rPr>
              <a:t>110 </a:t>
            </a:r>
            <a:r>
              <a:rPr lang="en-GB" sz="800" spc="-25" noProof="0" dirty="0">
                <a:latin typeface="Figtree"/>
                <a:cs typeface="Figtree"/>
              </a:rPr>
              <a:t>N, EPDM </a:t>
            </a:r>
            <a:r>
              <a:rPr lang="es-ES" sz="800" spc="-25" noProof="0" dirty="0">
                <a:latin typeface="Figtree"/>
                <a:cs typeface="Figtree"/>
              </a:rPr>
              <a:t>sobre la cabeza del fijador</a:t>
            </a:r>
            <a:endParaRPr lang="en-GB" sz="800" noProof="0" dirty="0">
              <a:latin typeface="Figtree"/>
              <a:cs typeface="Figtree"/>
            </a:endParaRPr>
          </a:p>
        </p:txBody>
      </p:sp>
      <p:sp>
        <p:nvSpPr>
          <p:cNvPr id="49" name="object 5">
            <a:extLst>
              <a:ext uri="{FF2B5EF4-FFF2-40B4-BE49-F238E27FC236}">
                <a16:creationId xmlns:a16="http://schemas.microsoft.com/office/drawing/2014/main" id="{54732715-1C7D-CA00-4582-DA4C0972EF55}"/>
              </a:ext>
            </a:extLst>
          </p:cNvPr>
          <p:cNvSpPr txBox="1"/>
          <p:nvPr/>
        </p:nvSpPr>
        <p:spPr>
          <a:xfrm>
            <a:off x="5722124" y="173655"/>
            <a:ext cx="1536701" cy="151323"/>
          </a:xfrm>
          <a:prstGeom prst="rect">
            <a:avLst/>
          </a:prstGeom>
        </p:spPr>
        <p:txBody>
          <a:bodyPr vert="horz" wrap="square" lIns="0" tIns="12700" rIns="0" bIns="0" rtlCol="0">
            <a:spAutoFit/>
          </a:bodyPr>
          <a:lstStyle/>
          <a:p>
            <a:pPr marL="12700" algn="r" rtl="0">
              <a:lnSpc>
                <a:spcPct val="100000"/>
              </a:lnSpc>
              <a:spcBef>
                <a:spcPts val="100"/>
              </a:spcBef>
            </a:pPr>
            <a:r>
              <a:rPr lang="en-US" sz="900" b="1" noProof="0" dirty="0">
                <a:solidFill>
                  <a:schemeClr val="tx1"/>
                </a:solidFill>
                <a:latin typeface="Figtree SemiBold"/>
                <a:cs typeface="Figtree SemiBold"/>
              </a:rPr>
              <a:t>FICHA TÉCNICA</a:t>
            </a:r>
            <a:endParaRPr lang="en-US" sz="900" noProof="0" dirty="0">
              <a:solidFill>
                <a:schemeClr val="tx1"/>
              </a:solidFill>
              <a:latin typeface="Figtree SemiBold"/>
              <a:cs typeface="Figtree SemiBold"/>
            </a:endParaRPr>
          </a:p>
        </p:txBody>
      </p:sp>
      <p:sp>
        <p:nvSpPr>
          <p:cNvPr id="50" name="object 9">
            <a:extLst>
              <a:ext uri="{FF2B5EF4-FFF2-40B4-BE49-F238E27FC236}">
                <a16:creationId xmlns:a16="http://schemas.microsoft.com/office/drawing/2014/main" id="{5B3E9FBF-6623-04CA-020E-97338F54EBC5}"/>
              </a:ext>
            </a:extLst>
          </p:cNvPr>
          <p:cNvSpPr txBox="1">
            <a:spLocks noGrp="1"/>
          </p:cNvSpPr>
          <p:nvPr>
            <p:ph type="ftr" sz="quarter" idx="5"/>
          </p:nvPr>
        </p:nvSpPr>
        <p:spPr>
          <a:xfrm>
            <a:off x="392510" y="10312369"/>
            <a:ext cx="1426845" cy="101310"/>
          </a:xfrm>
          <a:prstGeom prst="rect">
            <a:avLst/>
          </a:prstGeom>
        </p:spPr>
        <p:txBody>
          <a:bodyPr vert="horz" wrap="square" lIns="0" tIns="8890" rIns="0" bIns="0" rtlCol="0">
            <a:spAutoFit/>
          </a:bodyPr>
          <a:lstStyle/>
          <a:p>
            <a:pPr marL="12700">
              <a:lnSpc>
                <a:spcPct val="100000"/>
              </a:lnSpc>
              <a:spcBef>
                <a:spcPts val="70"/>
              </a:spcBef>
            </a:pPr>
            <a:r>
              <a:rPr lang="en-US" noProof="0" dirty="0"/>
              <a:t>TDS 13.V01_EasyBolt_E</a:t>
            </a:r>
            <a:r>
              <a:rPr lang="en-US" dirty="0"/>
              <a:t>S</a:t>
            </a:r>
            <a:r>
              <a:rPr lang="en-US" spc="155" noProof="0" dirty="0"/>
              <a:t> </a:t>
            </a:r>
            <a:r>
              <a:rPr lang="en-US" noProof="0" dirty="0"/>
              <a:t>|</a:t>
            </a:r>
            <a:r>
              <a:rPr lang="en-US" spc="155" noProof="0" dirty="0"/>
              <a:t> </a:t>
            </a:r>
            <a:r>
              <a:rPr lang="en-US" spc="-10" dirty="0"/>
              <a:t>20</a:t>
            </a:r>
            <a:r>
              <a:rPr lang="en-US" spc="-10" noProof="0" dirty="0"/>
              <a:t>/03/2026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72BA9803-F381-FDE5-FFEC-AF8E1AE03BEB}"/>
              </a:ext>
            </a:extLst>
          </p:cNvPr>
          <p:cNvGraphicFramePr>
            <a:graphicFrameLocks noChangeAspect="1"/>
          </p:cNvGraphicFramePr>
          <p:nvPr>
            <p:custDataLst>
              <p:tags r:id="rId1"/>
            </p:custDataLst>
            <p:extLst>
              <p:ext uri="{D42A27DB-BD31-4B8C-83A1-F6EECF244321}">
                <p14:modId xmlns:p14="http://schemas.microsoft.com/office/powerpoint/2010/main" val="179173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4" imgW="426" imgH="426" progId="TCLayout.ActiveDocument.1">
                  <p:embed/>
                </p:oleObj>
              </mc:Choice>
              <mc:Fallback>
                <p:oleObj name="Slide do think-cell" r:id="rId4" imgW="426" imgH="426" progId="TCLayout.ActiveDocument.1">
                  <p:embed/>
                  <p:pic>
                    <p:nvPicPr>
                      <p:cNvPr id="26" name="think-cell data - do not delete" hidden="1">
                        <a:extLst>
                          <a:ext uri="{FF2B5EF4-FFF2-40B4-BE49-F238E27FC236}">
                            <a16:creationId xmlns:a16="http://schemas.microsoft.com/office/drawing/2014/main" id="{72BA9803-F381-FDE5-FFEC-AF8E1AE03B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object 4"/>
          <p:cNvSpPr/>
          <p:nvPr/>
        </p:nvSpPr>
        <p:spPr>
          <a:xfrm>
            <a:off x="5548095" y="9939204"/>
            <a:ext cx="1518920" cy="458470"/>
          </a:xfrm>
          <a:custGeom>
            <a:avLst/>
            <a:gdLst/>
            <a:ahLst/>
            <a:cxnLst/>
            <a:rect l="l" t="t" r="r" b="b"/>
            <a:pathLst>
              <a:path w="1518920" h="458470">
                <a:moveTo>
                  <a:pt x="152214" y="152755"/>
                </a:moveTo>
                <a:lnTo>
                  <a:pt x="88534" y="166941"/>
                </a:lnTo>
                <a:lnTo>
                  <a:pt x="51689" y="190496"/>
                </a:lnTo>
                <a:lnTo>
                  <a:pt x="18940" y="230276"/>
                </a:lnTo>
                <a:lnTo>
                  <a:pt x="0" y="308362"/>
                </a:lnTo>
                <a:lnTo>
                  <a:pt x="10673" y="361310"/>
                </a:lnTo>
                <a:lnTo>
                  <a:pt x="46639" y="415709"/>
                </a:lnTo>
                <a:lnTo>
                  <a:pt x="77059" y="438709"/>
                </a:lnTo>
                <a:lnTo>
                  <a:pt x="115039" y="453521"/>
                </a:lnTo>
                <a:lnTo>
                  <a:pt x="157919" y="458254"/>
                </a:lnTo>
                <a:lnTo>
                  <a:pt x="157135" y="458254"/>
                </a:lnTo>
                <a:lnTo>
                  <a:pt x="201145" y="450807"/>
                </a:lnTo>
                <a:lnTo>
                  <a:pt x="243007" y="429395"/>
                </a:lnTo>
                <a:lnTo>
                  <a:pt x="259041" y="413153"/>
                </a:lnTo>
                <a:lnTo>
                  <a:pt x="153512" y="413153"/>
                </a:lnTo>
                <a:lnTo>
                  <a:pt x="112434" y="404494"/>
                </a:lnTo>
                <a:lnTo>
                  <a:pt x="80459" y="383006"/>
                </a:lnTo>
                <a:lnTo>
                  <a:pt x="54806" y="344432"/>
                </a:lnTo>
                <a:lnTo>
                  <a:pt x="47090" y="307335"/>
                </a:lnTo>
                <a:lnTo>
                  <a:pt x="50841" y="275841"/>
                </a:lnTo>
                <a:lnTo>
                  <a:pt x="81276" y="225968"/>
                </a:lnTo>
                <a:lnTo>
                  <a:pt x="129480" y="200165"/>
                </a:lnTo>
                <a:lnTo>
                  <a:pt x="152963" y="197789"/>
                </a:lnTo>
                <a:lnTo>
                  <a:pt x="258178" y="197789"/>
                </a:lnTo>
                <a:lnTo>
                  <a:pt x="257611" y="196862"/>
                </a:lnTo>
                <a:lnTo>
                  <a:pt x="232845" y="174608"/>
                </a:lnTo>
                <a:lnTo>
                  <a:pt x="204646" y="161131"/>
                </a:lnTo>
                <a:lnTo>
                  <a:pt x="176580" y="154493"/>
                </a:lnTo>
                <a:lnTo>
                  <a:pt x="152214" y="152755"/>
                </a:lnTo>
                <a:close/>
              </a:path>
              <a:path w="1518920" h="458470">
                <a:moveTo>
                  <a:pt x="393145" y="199745"/>
                </a:moveTo>
                <a:lnTo>
                  <a:pt x="339526" y="199745"/>
                </a:lnTo>
                <a:lnTo>
                  <a:pt x="340872" y="201091"/>
                </a:lnTo>
                <a:lnTo>
                  <a:pt x="340860" y="456907"/>
                </a:lnTo>
                <a:lnTo>
                  <a:pt x="342206" y="458254"/>
                </a:lnTo>
                <a:lnTo>
                  <a:pt x="390466" y="458254"/>
                </a:lnTo>
                <a:lnTo>
                  <a:pt x="391799" y="456907"/>
                </a:lnTo>
                <a:lnTo>
                  <a:pt x="391812" y="201091"/>
                </a:lnTo>
                <a:lnTo>
                  <a:pt x="393145" y="199745"/>
                </a:lnTo>
                <a:close/>
              </a:path>
              <a:path w="1518920" h="458470">
                <a:moveTo>
                  <a:pt x="569866" y="199745"/>
                </a:moveTo>
                <a:lnTo>
                  <a:pt x="515853" y="199745"/>
                </a:lnTo>
                <a:lnTo>
                  <a:pt x="517186" y="201091"/>
                </a:lnTo>
                <a:lnTo>
                  <a:pt x="517186" y="456907"/>
                </a:lnTo>
                <a:lnTo>
                  <a:pt x="518520" y="458254"/>
                </a:lnTo>
                <a:lnTo>
                  <a:pt x="567186" y="458254"/>
                </a:lnTo>
                <a:lnTo>
                  <a:pt x="568520" y="456907"/>
                </a:lnTo>
                <a:lnTo>
                  <a:pt x="568532" y="201091"/>
                </a:lnTo>
                <a:lnTo>
                  <a:pt x="569866" y="199745"/>
                </a:lnTo>
                <a:close/>
              </a:path>
              <a:path w="1518920" h="458470">
                <a:moveTo>
                  <a:pt x="743132" y="152755"/>
                </a:moveTo>
                <a:lnTo>
                  <a:pt x="291253" y="152755"/>
                </a:lnTo>
                <a:lnTo>
                  <a:pt x="289920" y="154089"/>
                </a:lnTo>
                <a:lnTo>
                  <a:pt x="289933" y="198412"/>
                </a:lnTo>
                <a:lnTo>
                  <a:pt x="291266" y="199745"/>
                </a:lnTo>
                <a:lnTo>
                  <a:pt x="692002" y="199745"/>
                </a:lnTo>
                <a:lnTo>
                  <a:pt x="693335" y="201091"/>
                </a:lnTo>
                <a:lnTo>
                  <a:pt x="693335" y="456907"/>
                </a:lnTo>
                <a:lnTo>
                  <a:pt x="694669" y="458254"/>
                </a:lnTo>
                <a:lnTo>
                  <a:pt x="743119" y="458254"/>
                </a:lnTo>
                <a:lnTo>
                  <a:pt x="744453" y="456907"/>
                </a:lnTo>
                <a:lnTo>
                  <a:pt x="744453" y="154089"/>
                </a:lnTo>
                <a:lnTo>
                  <a:pt x="743132" y="152755"/>
                </a:lnTo>
                <a:close/>
              </a:path>
              <a:path w="1518920" h="458470">
                <a:moveTo>
                  <a:pt x="288497" y="368350"/>
                </a:moveTo>
                <a:lnTo>
                  <a:pt x="238601" y="368350"/>
                </a:lnTo>
                <a:lnTo>
                  <a:pt x="237431" y="368973"/>
                </a:lnTo>
                <a:lnTo>
                  <a:pt x="236681" y="369976"/>
                </a:lnTo>
                <a:lnTo>
                  <a:pt x="197120" y="403480"/>
                </a:lnTo>
                <a:lnTo>
                  <a:pt x="153512" y="413153"/>
                </a:lnTo>
                <a:lnTo>
                  <a:pt x="259041" y="413153"/>
                </a:lnTo>
                <a:lnTo>
                  <a:pt x="279900" y="392023"/>
                </a:lnTo>
                <a:lnTo>
                  <a:pt x="287012" y="382231"/>
                </a:lnTo>
                <a:lnTo>
                  <a:pt x="289259" y="376313"/>
                </a:lnTo>
                <a:lnTo>
                  <a:pt x="290326" y="370128"/>
                </a:lnTo>
                <a:lnTo>
                  <a:pt x="288497" y="368350"/>
                </a:lnTo>
                <a:close/>
              </a:path>
              <a:path w="1518920" h="458470">
                <a:moveTo>
                  <a:pt x="258178" y="197789"/>
                </a:moveTo>
                <a:lnTo>
                  <a:pt x="152963" y="197789"/>
                </a:lnTo>
                <a:lnTo>
                  <a:pt x="174038" y="199467"/>
                </a:lnTo>
                <a:lnTo>
                  <a:pt x="192316" y="204674"/>
                </a:lnTo>
                <a:lnTo>
                  <a:pt x="225101" y="233301"/>
                </a:lnTo>
                <a:lnTo>
                  <a:pt x="228203" y="249568"/>
                </a:lnTo>
                <a:lnTo>
                  <a:pt x="226737" y="257251"/>
                </a:lnTo>
                <a:lnTo>
                  <a:pt x="190225" y="274307"/>
                </a:lnTo>
                <a:lnTo>
                  <a:pt x="113720" y="274307"/>
                </a:lnTo>
                <a:lnTo>
                  <a:pt x="90229" y="279466"/>
                </a:lnTo>
                <a:lnTo>
                  <a:pt x="76236" y="291661"/>
                </a:lnTo>
                <a:lnTo>
                  <a:pt x="69282" y="305971"/>
                </a:lnTo>
                <a:lnTo>
                  <a:pt x="66908" y="317474"/>
                </a:lnTo>
                <a:lnTo>
                  <a:pt x="66679" y="319633"/>
                </a:lnTo>
                <a:lnTo>
                  <a:pt x="68406" y="321360"/>
                </a:lnTo>
                <a:lnTo>
                  <a:pt x="190225" y="321360"/>
                </a:lnTo>
                <a:lnTo>
                  <a:pt x="205005" y="320546"/>
                </a:lnTo>
                <a:lnTo>
                  <a:pt x="242246" y="308362"/>
                </a:lnTo>
                <a:lnTo>
                  <a:pt x="271035" y="273126"/>
                </a:lnTo>
                <a:lnTo>
                  <a:pt x="275169" y="252758"/>
                </a:lnTo>
                <a:lnTo>
                  <a:pt x="273857" y="233301"/>
                </a:lnTo>
                <a:lnTo>
                  <a:pt x="273796" y="232394"/>
                </a:lnTo>
                <a:lnTo>
                  <a:pt x="267761" y="213561"/>
                </a:lnTo>
                <a:lnTo>
                  <a:pt x="267686" y="213329"/>
                </a:lnTo>
                <a:lnTo>
                  <a:pt x="258178" y="197789"/>
                </a:lnTo>
                <a:close/>
              </a:path>
              <a:path w="1518920" h="458470">
                <a:moveTo>
                  <a:pt x="485944" y="152"/>
                </a:moveTo>
                <a:lnTo>
                  <a:pt x="437278" y="152"/>
                </a:lnTo>
                <a:lnTo>
                  <a:pt x="391728" y="7119"/>
                </a:lnTo>
                <a:lnTo>
                  <a:pt x="345934" y="56077"/>
                </a:lnTo>
                <a:lnTo>
                  <a:pt x="341075" y="93548"/>
                </a:lnTo>
                <a:lnTo>
                  <a:pt x="341075" y="151409"/>
                </a:lnTo>
                <a:lnTo>
                  <a:pt x="339729" y="152755"/>
                </a:lnTo>
                <a:lnTo>
                  <a:pt x="393145" y="152755"/>
                </a:lnTo>
                <a:lnTo>
                  <a:pt x="391799" y="151409"/>
                </a:lnTo>
                <a:lnTo>
                  <a:pt x="391799" y="102577"/>
                </a:lnTo>
                <a:lnTo>
                  <a:pt x="394878" y="78999"/>
                </a:lnTo>
                <a:lnTo>
                  <a:pt x="404048" y="62963"/>
                </a:lnTo>
                <a:lnTo>
                  <a:pt x="419210" y="53818"/>
                </a:lnTo>
                <a:lnTo>
                  <a:pt x="440262" y="50914"/>
                </a:lnTo>
                <a:lnTo>
                  <a:pt x="464389" y="44970"/>
                </a:lnTo>
                <a:lnTo>
                  <a:pt x="478416" y="31080"/>
                </a:lnTo>
                <a:lnTo>
                  <a:pt x="485086" y="15156"/>
                </a:lnTo>
                <a:lnTo>
                  <a:pt x="487138" y="3111"/>
                </a:lnTo>
                <a:lnTo>
                  <a:pt x="487265" y="1460"/>
                </a:lnTo>
                <a:lnTo>
                  <a:pt x="485944" y="152"/>
                </a:lnTo>
                <a:close/>
              </a:path>
              <a:path w="1518920" h="458470">
                <a:moveTo>
                  <a:pt x="662055" y="152"/>
                </a:moveTo>
                <a:lnTo>
                  <a:pt x="613389" y="152"/>
                </a:lnTo>
                <a:lnTo>
                  <a:pt x="567839" y="7119"/>
                </a:lnTo>
                <a:lnTo>
                  <a:pt x="522045" y="56077"/>
                </a:lnTo>
                <a:lnTo>
                  <a:pt x="517186" y="93548"/>
                </a:lnTo>
                <a:lnTo>
                  <a:pt x="517186" y="151409"/>
                </a:lnTo>
                <a:lnTo>
                  <a:pt x="515840" y="152755"/>
                </a:lnTo>
                <a:lnTo>
                  <a:pt x="569269" y="152755"/>
                </a:lnTo>
                <a:lnTo>
                  <a:pt x="567910" y="151409"/>
                </a:lnTo>
                <a:lnTo>
                  <a:pt x="567910" y="102577"/>
                </a:lnTo>
                <a:lnTo>
                  <a:pt x="570989" y="78999"/>
                </a:lnTo>
                <a:lnTo>
                  <a:pt x="580159" y="62963"/>
                </a:lnTo>
                <a:lnTo>
                  <a:pt x="595321" y="53818"/>
                </a:lnTo>
                <a:lnTo>
                  <a:pt x="616373" y="50914"/>
                </a:lnTo>
                <a:lnTo>
                  <a:pt x="640500" y="44970"/>
                </a:lnTo>
                <a:lnTo>
                  <a:pt x="654526" y="31080"/>
                </a:lnTo>
                <a:lnTo>
                  <a:pt x="661191" y="15156"/>
                </a:lnTo>
                <a:lnTo>
                  <a:pt x="663236" y="3111"/>
                </a:lnTo>
                <a:lnTo>
                  <a:pt x="663330" y="2008"/>
                </a:lnTo>
                <a:lnTo>
                  <a:pt x="663376" y="1460"/>
                </a:lnTo>
                <a:lnTo>
                  <a:pt x="662055" y="152"/>
                </a:lnTo>
                <a:close/>
              </a:path>
              <a:path w="1518920" h="458470">
                <a:moveTo>
                  <a:pt x="718761" y="0"/>
                </a:moveTo>
                <a:lnTo>
                  <a:pt x="708676" y="2008"/>
                </a:lnTo>
                <a:lnTo>
                  <a:pt x="700679" y="7478"/>
                </a:lnTo>
                <a:lnTo>
                  <a:pt x="695411" y="15575"/>
                </a:lnTo>
                <a:lnTo>
                  <a:pt x="693513" y="25463"/>
                </a:lnTo>
                <a:lnTo>
                  <a:pt x="695411" y="35521"/>
                </a:lnTo>
                <a:lnTo>
                  <a:pt x="700679" y="43594"/>
                </a:lnTo>
                <a:lnTo>
                  <a:pt x="708676" y="48964"/>
                </a:lnTo>
                <a:lnTo>
                  <a:pt x="718761" y="50914"/>
                </a:lnTo>
                <a:lnTo>
                  <a:pt x="728913" y="48964"/>
                </a:lnTo>
                <a:lnTo>
                  <a:pt x="737058" y="43594"/>
                </a:lnTo>
                <a:lnTo>
                  <a:pt x="742474" y="35521"/>
                </a:lnTo>
                <a:lnTo>
                  <a:pt x="744440" y="25463"/>
                </a:lnTo>
                <a:lnTo>
                  <a:pt x="742474" y="15575"/>
                </a:lnTo>
                <a:lnTo>
                  <a:pt x="737058" y="7478"/>
                </a:lnTo>
                <a:lnTo>
                  <a:pt x="728913" y="2008"/>
                </a:lnTo>
                <a:lnTo>
                  <a:pt x="718761" y="0"/>
                </a:lnTo>
                <a:close/>
              </a:path>
              <a:path w="1518920" h="458470">
                <a:moveTo>
                  <a:pt x="1343347" y="368160"/>
                </a:moveTo>
                <a:lnTo>
                  <a:pt x="1292788" y="368160"/>
                </a:lnTo>
                <a:lnTo>
                  <a:pt x="1291429" y="369531"/>
                </a:lnTo>
                <a:lnTo>
                  <a:pt x="1300101" y="407333"/>
                </a:lnTo>
                <a:lnTo>
                  <a:pt x="1357267" y="452162"/>
                </a:lnTo>
                <a:lnTo>
                  <a:pt x="1402592" y="458254"/>
                </a:lnTo>
                <a:lnTo>
                  <a:pt x="1449677" y="451923"/>
                </a:lnTo>
                <a:lnTo>
                  <a:pt x="1486334" y="433857"/>
                </a:lnTo>
                <a:lnTo>
                  <a:pt x="1503625" y="413207"/>
                </a:lnTo>
                <a:lnTo>
                  <a:pt x="1403773" y="413207"/>
                </a:lnTo>
                <a:lnTo>
                  <a:pt x="1379815" y="410534"/>
                </a:lnTo>
                <a:lnTo>
                  <a:pt x="1344904" y="371640"/>
                </a:lnTo>
                <a:lnTo>
                  <a:pt x="1344694" y="369531"/>
                </a:lnTo>
                <a:lnTo>
                  <a:pt x="1343347" y="368160"/>
                </a:lnTo>
                <a:close/>
              </a:path>
              <a:path w="1518920" h="458470">
                <a:moveTo>
                  <a:pt x="1407914" y="152742"/>
                </a:moveTo>
                <a:lnTo>
                  <a:pt x="1363939" y="158861"/>
                </a:lnTo>
                <a:lnTo>
                  <a:pt x="1329504" y="176326"/>
                </a:lnTo>
                <a:lnTo>
                  <a:pt x="1299072" y="239737"/>
                </a:lnTo>
                <a:lnTo>
                  <a:pt x="1299024" y="239953"/>
                </a:lnTo>
                <a:lnTo>
                  <a:pt x="1303620" y="268824"/>
                </a:lnTo>
                <a:lnTo>
                  <a:pt x="1317594" y="291633"/>
                </a:lnTo>
                <a:lnTo>
                  <a:pt x="1341222" y="308769"/>
                </a:lnTo>
                <a:lnTo>
                  <a:pt x="1374779" y="320624"/>
                </a:lnTo>
                <a:lnTo>
                  <a:pt x="1425668" y="332485"/>
                </a:lnTo>
                <a:lnTo>
                  <a:pt x="1444601" y="339103"/>
                </a:lnTo>
                <a:lnTo>
                  <a:pt x="1456820" y="347614"/>
                </a:lnTo>
                <a:lnTo>
                  <a:pt x="1463378" y="358349"/>
                </a:lnTo>
                <a:lnTo>
                  <a:pt x="1465265" y="371195"/>
                </a:lnTo>
                <a:lnTo>
                  <a:pt x="1465330" y="371640"/>
                </a:lnTo>
                <a:lnTo>
                  <a:pt x="1461176" y="389429"/>
                </a:lnTo>
                <a:lnTo>
                  <a:pt x="1449201" y="402434"/>
                </a:lnTo>
                <a:lnTo>
                  <a:pt x="1429709" y="410534"/>
                </a:lnTo>
                <a:lnTo>
                  <a:pt x="1429226" y="410534"/>
                </a:lnTo>
                <a:lnTo>
                  <a:pt x="1403773" y="413207"/>
                </a:lnTo>
                <a:lnTo>
                  <a:pt x="1503625" y="413207"/>
                </a:lnTo>
                <a:lnTo>
                  <a:pt x="1510122" y="405447"/>
                </a:lnTo>
                <a:lnTo>
                  <a:pt x="1518577" y="368160"/>
                </a:lnTo>
                <a:lnTo>
                  <a:pt x="1517050" y="358349"/>
                </a:lnTo>
                <a:lnTo>
                  <a:pt x="1500319" y="317436"/>
                </a:lnTo>
                <a:lnTo>
                  <a:pt x="1445201" y="290372"/>
                </a:lnTo>
                <a:lnTo>
                  <a:pt x="1394299" y="277914"/>
                </a:lnTo>
                <a:lnTo>
                  <a:pt x="1375662" y="271451"/>
                </a:lnTo>
                <a:lnTo>
                  <a:pt x="1362346" y="262712"/>
                </a:lnTo>
                <a:lnTo>
                  <a:pt x="1354355" y="251639"/>
                </a:lnTo>
                <a:lnTo>
                  <a:pt x="1351691" y="238175"/>
                </a:lnTo>
                <a:lnTo>
                  <a:pt x="1355370" y="220603"/>
                </a:lnTo>
                <a:lnTo>
                  <a:pt x="1366083" y="207972"/>
                </a:lnTo>
                <a:lnTo>
                  <a:pt x="1383345" y="200346"/>
                </a:lnTo>
                <a:lnTo>
                  <a:pt x="1406669" y="197789"/>
                </a:lnTo>
                <a:lnTo>
                  <a:pt x="1499708" y="197789"/>
                </a:lnTo>
                <a:lnTo>
                  <a:pt x="1482899" y="176326"/>
                </a:lnTo>
                <a:lnTo>
                  <a:pt x="1450254" y="158861"/>
                </a:lnTo>
                <a:lnTo>
                  <a:pt x="1450416" y="158861"/>
                </a:lnTo>
                <a:lnTo>
                  <a:pt x="1407914" y="152742"/>
                </a:lnTo>
                <a:close/>
              </a:path>
              <a:path w="1518920" h="458470">
                <a:moveTo>
                  <a:pt x="1499708" y="197789"/>
                </a:moveTo>
                <a:lnTo>
                  <a:pt x="1406669" y="197789"/>
                </a:lnTo>
                <a:lnTo>
                  <a:pt x="1428397" y="200546"/>
                </a:lnTo>
                <a:lnTo>
                  <a:pt x="1444583" y="208654"/>
                </a:lnTo>
                <a:lnTo>
                  <a:pt x="1455080" y="221867"/>
                </a:lnTo>
                <a:lnTo>
                  <a:pt x="1459690" y="239737"/>
                </a:lnTo>
                <a:lnTo>
                  <a:pt x="1459743" y="239953"/>
                </a:lnTo>
                <a:lnTo>
                  <a:pt x="1459882" y="241553"/>
                </a:lnTo>
                <a:lnTo>
                  <a:pt x="1461203" y="242836"/>
                </a:lnTo>
                <a:lnTo>
                  <a:pt x="1511800" y="242836"/>
                </a:lnTo>
                <a:lnTo>
                  <a:pt x="1513036" y="241553"/>
                </a:lnTo>
                <a:lnTo>
                  <a:pt x="1513070" y="239737"/>
                </a:lnTo>
                <a:lnTo>
                  <a:pt x="1504322" y="203802"/>
                </a:lnTo>
                <a:lnTo>
                  <a:pt x="1504279" y="203626"/>
                </a:lnTo>
                <a:lnTo>
                  <a:pt x="1499708" y="197789"/>
                </a:lnTo>
                <a:close/>
              </a:path>
              <a:path w="1518920" h="458470">
                <a:moveTo>
                  <a:pt x="1082374" y="152793"/>
                </a:moveTo>
                <a:lnTo>
                  <a:pt x="1035689" y="152793"/>
                </a:lnTo>
                <a:lnTo>
                  <a:pt x="1034394" y="154089"/>
                </a:lnTo>
                <a:lnTo>
                  <a:pt x="1034394" y="364045"/>
                </a:lnTo>
                <a:lnTo>
                  <a:pt x="1039746" y="401189"/>
                </a:lnTo>
                <a:lnTo>
                  <a:pt x="1056789" y="430815"/>
                </a:lnTo>
                <a:lnTo>
                  <a:pt x="1087002" y="450602"/>
                </a:lnTo>
                <a:lnTo>
                  <a:pt x="1132016" y="458254"/>
                </a:lnTo>
                <a:lnTo>
                  <a:pt x="1258727" y="458254"/>
                </a:lnTo>
                <a:lnTo>
                  <a:pt x="1260060" y="456920"/>
                </a:lnTo>
                <a:lnTo>
                  <a:pt x="1260032" y="411276"/>
                </a:lnTo>
                <a:lnTo>
                  <a:pt x="1138048" y="411276"/>
                </a:lnTo>
                <a:lnTo>
                  <a:pt x="1116667" y="408170"/>
                </a:lnTo>
                <a:lnTo>
                  <a:pt x="1099445" y="399265"/>
                </a:lnTo>
                <a:lnTo>
                  <a:pt x="1087883" y="383783"/>
                </a:lnTo>
                <a:lnTo>
                  <a:pt x="1083657" y="360972"/>
                </a:lnTo>
                <a:lnTo>
                  <a:pt x="1083657" y="154089"/>
                </a:lnTo>
                <a:lnTo>
                  <a:pt x="1082374" y="152793"/>
                </a:lnTo>
                <a:close/>
              </a:path>
              <a:path w="1518920" h="458470">
                <a:moveTo>
                  <a:pt x="1258711" y="152793"/>
                </a:moveTo>
                <a:lnTo>
                  <a:pt x="1257038" y="152793"/>
                </a:lnTo>
                <a:lnTo>
                  <a:pt x="1245375" y="154486"/>
                </a:lnTo>
                <a:lnTo>
                  <a:pt x="1229945" y="160839"/>
                </a:lnTo>
                <a:lnTo>
                  <a:pt x="1216482" y="174907"/>
                </a:lnTo>
                <a:lnTo>
                  <a:pt x="1210721" y="199745"/>
                </a:lnTo>
                <a:lnTo>
                  <a:pt x="1210848" y="409981"/>
                </a:lnTo>
                <a:lnTo>
                  <a:pt x="1209527" y="411276"/>
                </a:lnTo>
                <a:lnTo>
                  <a:pt x="1260032" y="411276"/>
                </a:lnTo>
                <a:lnTo>
                  <a:pt x="1259906" y="174907"/>
                </a:lnTo>
                <a:lnTo>
                  <a:pt x="1259895" y="154089"/>
                </a:lnTo>
                <a:lnTo>
                  <a:pt x="1258711" y="152793"/>
                </a:lnTo>
                <a:close/>
              </a:path>
              <a:path w="1518920" h="458470">
                <a:moveTo>
                  <a:pt x="827701" y="368160"/>
                </a:moveTo>
                <a:lnTo>
                  <a:pt x="777143" y="368160"/>
                </a:lnTo>
                <a:lnTo>
                  <a:pt x="775784" y="369531"/>
                </a:lnTo>
                <a:lnTo>
                  <a:pt x="784455" y="407333"/>
                </a:lnTo>
                <a:lnTo>
                  <a:pt x="841621" y="452162"/>
                </a:lnTo>
                <a:lnTo>
                  <a:pt x="886947" y="458254"/>
                </a:lnTo>
                <a:lnTo>
                  <a:pt x="934036" y="451923"/>
                </a:lnTo>
                <a:lnTo>
                  <a:pt x="970694" y="433857"/>
                </a:lnTo>
                <a:lnTo>
                  <a:pt x="987982" y="413207"/>
                </a:lnTo>
                <a:lnTo>
                  <a:pt x="888128" y="413207"/>
                </a:lnTo>
                <a:lnTo>
                  <a:pt x="864175" y="410534"/>
                </a:lnTo>
                <a:lnTo>
                  <a:pt x="845902" y="402577"/>
                </a:lnTo>
                <a:lnTo>
                  <a:pt x="833994" y="389429"/>
                </a:lnTo>
                <a:lnTo>
                  <a:pt x="829258" y="371640"/>
                </a:lnTo>
                <a:lnTo>
                  <a:pt x="829140" y="371195"/>
                </a:lnTo>
                <a:lnTo>
                  <a:pt x="829048" y="369531"/>
                </a:lnTo>
                <a:lnTo>
                  <a:pt x="827701" y="368160"/>
                </a:lnTo>
                <a:close/>
              </a:path>
              <a:path w="1518920" h="458470">
                <a:moveTo>
                  <a:pt x="892268" y="152742"/>
                </a:moveTo>
                <a:lnTo>
                  <a:pt x="848294" y="158861"/>
                </a:lnTo>
                <a:lnTo>
                  <a:pt x="813858" y="176326"/>
                </a:lnTo>
                <a:lnTo>
                  <a:pt x="783426" y="239737"/>
                </a:lnTo>
                <a:lnTo>
                  <a:pt x="783378" y="239953"/>
                </a:lnTo>
                <a:lnTo>
                  <a:pt x="787975" y="268824"/>
                </a:lnTo>
                <a:lnTo>
                  <a:pt x="801949" y="291633"/>
                </a:lnTo>
                <a:lnTo>
                  <a:pt x="825576" y="308769"/>
                </a:lnTo>
                <a:lnTo>
                  <a:pt x="859134" y="320624"/>
                </a:lnTo>
                <a:lnTo>
                  <a:pt x="910023" y="332485"/>
                </a:lnTo>
                <a:lnTo>
                  <a:pt x="928954" y="339103"/>
                </a:lnTo>
                <a:lnTo>
                  <a:pt x="941168" y="347614"/>
                </a:lnTo>
                <a:lnTo>
                  <a:pt x="947722" y="358349"/>
                </a:lnTo>
                <a:lnTo>
                  <a:pt x="949607" y="371195"/>
                </a:lnTo>
                <a:lnTo>
                  <a:pt x="949672" y="371640"/>
                </a:lnTo>
                <a:lnTo>
                  <a:pt x="945520" y="389429"/>
                </a:lnTo>
                <a:lnTo>
                  <a:pt x="933550" y="402434"/>
                </a:lnTo>
                <a:lnTo>
                  <a:pt x="914062" y="410534"/>
                </a:lnTo>
                <a:lnTo>
                  <a:pt x="913579" y="410534"/>
                </a:lnTo>
                <a:lnTo>
                  <a:pt x="888128" y="413207"/>
                </a:lnTo>
                <a:lnTo>
                  <a:pt x="987982" y="413207"/>
                </a:lnTo>
                <a:lnTo>
                  <a:pt x="994478" y="405447"/>
                </a:lnTo>
                <a:lnTo>
                  <a:pt x="1002931" y="368160"/>
                </a:lnTo>
                <a:lnTo>
                  <a:pt x="1001405" y="358349"/>
                </a:lnTo>
                <a:lnTo>
                  <a:pt x="984673" y="317436"/>
                </a:lnTo>
                <a:lnTo>
                  <a:pt x="929555" y="290372"/>
                </a:lnTo>
                <a:lnTo>
                  <a:pt x="878666" y="277914"/>
                </a:lnTo>
                <a:lnTo>
                  <a:pt x="860021" y="271451"/>
                </a:lnTo>
                <a:lnTo>
                  <a:pt x="846702" y="262712"/>
                </a:lnTo>
                <a:lnTo>
                  <a:pt x="838710" y="251639"/>
                </a:lnTo>
                <a:lnTo>
                  <a:pt x="836045" y="238175"/>
                </a:lnTo>
                <a:lnTo>
                  <a:pt x="839726" y="220603"/>
                </a:lnTo>
                <a:lnTo>
                  <a:pt x="850442" y="207972"/>
                </a:lnTo>
                <a:lnTo>
                  <a:pt x="867705" y="200346"/>
                </a:lnTo>
                <a:lnTo>
                  <a:pt x="891024" y="197789"/>
                </a:lnTo>
                <a:lnTo>
                  <a:pt x="984068" y="197789"/>
                </a:lnTo>
                <a:lnTo>
                  <a:pt x="967255" y="176326"/>
                </a:lnTo>
                <a:lnTo>
                  <a:pt x="934609" y="158861"/>
                </a:lnTo>
                <a:lnTo>
                  <a:pt x="934771" y="158861"/>
                </a:lnTo>
                <a:lnTo>
                  <a:pt x="892268" y="152742"/>
                </a:lnTo>
                <a:close/>
              </a:path>
              <a:path w="1518920" h="458470">
                <a:moveTo>
                  <a:pt x="984068" y="197789"/>
                </a:moveTo>
                <a:lnTo>
                  <a:pt x="891024" y="197789"/>
                </a:lnTo>
                <a:lnTo>
                  <a:pt x="912754" y="200546"/>
                </a:lnTo>
                <a:lnTo>
                  <a:pt x="928943" y="208654"/>
                </a:lnTo>
                <a:lnTo>
                  <a:pt x="939440" y="221867"/>
                </a:lnTo>
                <a:lnTo>
                  <a:pt x="944045" y="239737"/>
                </a:lnTo>
                <a:lnTo>
                  <a:pt x="944098" y="239953"/>
                </a:lnTo>
                <a:lnTo>
                  <a:pt x="944237" y="241553"/>
                </a:lnTo>
                <a:lnTo>
                  <a:pt x="945557" y="242836"/>
                </a:lnTo>
                <a:lnTo>
                  <a:pt x="996154" y="242836"/>
                </a:lnTo>
                <a:lnTo>
                  <a:pt x="997391" y="241553"/>
                </a:lnTo>
                <a:lnTo>
                  <a:pt x="997437" y="239737"/>
                </a:lnTo>
                <a:lnTo>
                  <a:pt x="988682" y="203802"/>
                </a:lnTo>
                <a:lnTo>
                  <a:pt x="988639" y="203626"/>
                </a:lnTo>
                <a:lnTo>
                  <a:pt x="984068" y="197789"/>
                </a:lnTo>
                <a:close/>
              </a:path>
            </a:pathLst>
          </a:custGeom>
          <a:solidFill>
            <a:srgbClr val="004651"/>
          </a:solidFill>
        </p:spPr>
        <p:txBody>
          <a:bodyPr wrap="square" lIns="0" tIns="0" rIns="0" bIns="0" rtlCol="0"/>
          <a:lstStyle/>
          <a:p>
            <a:pPr rtl="0"/>
            <a:endParaRPr lang="en-US" noProof="0" dirty="0"/>
          </a:p>
        </p:txBody>
      </p:sp>
      <p:sp>
        <p:nvSpPr>
          <p:cNvPr id="5" name="object 5"/>
          <p:cNvSpPr txBox="1"/>
          <p:nvPr/>
        </p:nvSpPr>
        <p:spPr>
          <a:xfrm>
            <a:off x="340518" y="1009514"/>
            <a:ext cx="6881495" cy="1252779"/>
          </a:xfrm>
          <a:prstGeom prst="rect">
            <a:avLst/>
          </a:prstGeom>
        </p:spPr>
        <p:txBody>
          <a:bodyPr vert="horz" wrap="square" lIns="0" tIns="17145" rIns="0" bIns="0" rtlCol="0">
            <a:spAutoFit/>
          </a:bodyPr>
          <a:lstStyle/>
          <a:p>
            <a:pPr marL="12700" rtl="0">
              <a:lnSpc>
                <a:spcPct val="100000"/>
              </a:lnSpc>
              <a:spcBef>
                <a:spcPts val="135"/>
              </a:spcBef>
            </a:pPr>
            <a:r>
              <a:rPr lang="en-US" sz="1600" b="1" spc="-10" noProof="0" dirty="0" err="1">
                <a:latin typeface="Figtree SemiBold"/>
                <a:cs typeface="Figtree SemiBold"/>
              </a:rPr>
              <a:t>Otros</a:t>
            </a:r>
            <a:endParaRPr lang="en-US" sz="1600" noProof="0" dirty="0">
              <a:latin typeface="Figtree SemiBold"/>
              <a:cs typeface="Figtree SemiBold"/>
            </a:endParaRPr>
          </a:p>
          <a:p>
            <a:pPr marL="12700" algn="just" rtl="0">
              <a:lnSpc>
                <a:spcPct val="100000"/>
              </a:lnSpc>
              <a:spcBef>
                <a:spcPts val="1350"/>
              </a:spcBef>
            </a:pPr>
            <a:r>
              <a:rPr lang="es-ES" sz="1000" b="1" noProof="0" dirty="0">
                <a:solidFill>
                  <a:srgbClr val="004651"/>
                </a:solidFill>
                <a:latin typeface="Figtree"/>
                <a:cs typeface="Figtree"/>
              </a:rPr>
              <a:t>Resistencia al agrietamiento debido a las condiciones atmosféricas (ESCR)</a:t>
            </a:r>
          </a:p>
          <a:p>
            <a:pPr rtl="0">
              <a:lnSpc>
                <a:spcPct val="100000"/>
              </a:lnSpc>
              <a:spcBef>
                <a:spcPts val="95"/>
              </a:spcBef>
            </a:pPr>
            <a:endParaRPr lang="en-US" sz="1000" noProof="0" dirty="0">
              <a:latin typeface="Figtree"/>
              <a:cs typeface="Figtree"/>
            </a:endParaRPr>
          </a:p>
          <a:p>
            <a:pPr marL="12700" marR="5080" algn="just" rtl="0">
              <a:lnSpc>
                <a:spcPct val="108300"/>
              </a:lnSpc>
              <a:spcBef>
                <a:spcPts val="5"/>
              </a:spcBef>
            </a:pPr>
            <a:r>
              <a:rPr lang="es-ES" sz="1000" noProof="0" dirty="0">
                <a:latin typeface="Figtree"/>
                <a:cs typeface="Figtree"/>
              </a:rPr>
              <a:t>La membrana de 100 mm de diámetro, componente clave del Effisus </a:t>
            </a:r>
            <a:r>
              <a:rPr lang="es-ES" sz="1000" noProof="0" dirty="0" err="1">
                <a:latin typeface="Figtree"/>
                <a:cs typeface="Figtree"/>
              </a:rPr>
              <a:t>EasyBolt</a:t>
            </a:r>
            <a:r>
              <a:rPr lang="es-ES" sz="1000" noProof="0" dirty="0">
                <a:latin typeface="Figtree"/>
                <a:cs typeface="Figtree"/>
              </a:rPr>
              <a:t>, se sometió a ensayo de conformidad con la norma EN ISO 22088-3:2006-08. Los resultados de los ensayos demostraron la resistencia al envejecimiento de la membrana por sí sola y con una muestra de sustrato de policarbonato.</a:t>
            </a:r>
            <a:endParaRPr lang="en-US" sz="1000" noProof="0" dirty="0">
              <a:latin typeface="Figtree"/>
              <a:cs typeface="Figtree"/>
            </a:endParaRPr>
          </a:p>
        </p:txBody>
      </p:sp>
      <p:sp>
        <p:nvSpPr>
          <p:cNvPr id="6" name="object 6"/>
          <p:cNvSpPr txBox="1"/>
          <p:nvPr/>
        </p:nvSpPr>
        <p:spPr>
          <a:xfrm>
            <a:off x="340790" y="3779627"/>
            <a:ext cx="6880859" cy="2806666"/>
          </a:xfrm>
          <a:prstGeom prst="rect">
            <a:avLst/>
          </a:prstGeom>
        </p:spPr>
        <p:txBody>
          <a:bodyPr vert="horz" wrap="square" lIns="0" tIns="12700" rIns="0" bIns="0" rtlCol="0">
            <a:spAutoFit/>
          </a:bodyPr>
          <a:lstStyle/>
          <a:p>
            <a:pPr marL="12700" rtl="0">
              <a:lnSpc>
                <a:spcPct val="100000"/>
              </a:lnSpc>
              <a:spcBef>
                <a:spcPts val="100"/>
              </a:spcBef>
            </a:pPr>
            <a:r>
              <a:rPr lang="en-US" sz="1000" b="1" noProof="0" dirty="0" err="1">
                <a:solidFill>
                  <a:srgbClr val="004651"/>
                </a:solidFill>
                <a:latin typeface="Figtree"/>
                <a:cs typeface="Figtree"/>
              </a:rPr>
              <a:t>Utilización</a:t>
            </a:r>
            <a:r>
              <a:rPr lang="en-US" sz="1000" b="1" noProof="0" dirty="0">
                <a:solidFill>
                  <a:srgbClr val="004651"/>
                </a:solidFill>
                <a:latin typeface="Figtree"/>
                <a:cs typeface="Figtree"/>
              </a:rPr>
              <a:t> Base</a:t>
            </a:r>
            <a:endParaRPr lang="en-US" sz="1000" noProof="0" dirty="0">
              <a:latin typeface="Figtree"/>
              <a:cs typeface="Figtree"/>
            </a:endParaRPr>
          </a:p>
          <a:p>
            <a:pPr marL="12700" marR="8890" algn="just" rtl="0">
              <a:lnSpc>
                <a:spcPct val="108300"/>
              </a:lnSpc>
              <a:spcBef>
                <a:spcPts val="700"/>
              </a:spcBef>
            </a:pPr>
            <a:r>
              <a:rPr lang="es-ES" sz="1000" noProof="0" dirty="0">
                <a:latin typeface="Figtree"/>
                <a:cs typeface="Figtree"/>
              </a:rPr>
              <a:t>Effisus </a:t>
            </a:r>
            <a:r>
              <a:rPr lang="es-ES" sz="1000" noProof="0" dirty="0" err="1">
                <a:latin typeface="Figtree"/>
                <a:cs typeface="Figtree"/>
              </a:rPr>
              <a:t>EasyBolt</a:t>
            </a:r>
            <a:r>
              <a:rPr lang="es-ES" sz="1000" noProof="0" dirty="0">
                <a:latin typeface="Figtree"/>
                <a:cs typeface="Figtree"/>
              </a:rPr>
              <a:t> se utiliza en la parte superior de cada punto de fijación, es decir, en cubiertas metálicas atornilladas, garantizando la impermeabilidad de estos, que suelen ser puntos críticos de entrada de agua.</a:t>
            </a:r>
            <a:endParaRPr lang="en-US" sz="1000" noProof="0" dirty="0">
              <a:latin typeface="Figtree"/>
              <a:cs typeface="Figtree"/>
            </a:endParaRPr>
          </a:p>
          <a:p>
            <a:pPr rtl="0">
              <a:lnSpc>
                <a:spcPct val="100000"/>
              </a:lnSpc>
              <a:spcBef>
                <a:spcPts val="395"/>
              </a:spcBef>
            </a:pPr>
            <a:endParaRPr lang="en-US" sz="1000" noProof="0" dirty="0">
              <a:latin typeface="Figtree"/>
              <a:cs typeface="Figtree"/>
            </a:endParaRPr>
          </a:p>
          <a:p>
            <a:pPr marL="12700" rtl="0">
              <a:lnSpc>
                <a:spcPct val="100000"/>
              </a:lnSpc>
            </a:pPr>
            <a:r>
              <a:rPr lang="en-US" sz="1000" b="1" spc="-10" noProof="0" dirty="0" err="1">
                <a:solidFill>
                  <a:srgbClr val="004651"/>
                </a:solidFill>
                <a:latin typeface="Figtree"/>
                <a:cs typeface="Figtree"/>
              </a:rPr>
              <a:t>Composición</a:t>
            </a:r>
            <a:endParaRPr lang="en-US" sz="1000" noProof="0" dirty="0">
              <a:latin typeface="Figtree"/>
              <a:cs typeface="Figtree"/>
            </a:endParaRPr>
          </a:p>
          <a:p>
            <a:pPr marL="12700" marR="5080" algn="just" rtl="0">
              <a:lnSpc>
                <a:spcPct val="108300"/>
              </a:lnSpc>
              <a:spcBef>
                <a:spcPts val="700"/>
              </a:spcBef>
            </a:pPr>
            <a:r>
              <a:rPr lang="es-ES" sz="1000" noProof="0" dirty="0">
                <a:latin typeface="Figtree"/>
                <a:cs typeface="Figtree"/>
              </a:rPr>
              <a:t>Effisus </a:t>
            </a:r>
            <a:r>
              <a:rPr lang="es-ES" sz="1000" noProof="0" dirty="0" err="1">
                <a:latin typeface="Figtree"/>
                <a:cs typeface="Figtree"/>
              </a:rPr>
              <a:t>EasyBolt</a:t>
            </a:r>
            <a:r>
              <a:rPr lang="es-ES" sz="1000" noProof="0" dirty="0">
                <a:latin typeface="Figtree"/>
                <a:cs typeface="Figtree"/>
              </a:rPr>
              <a:t> utiliza una membrana con una tecnología innovadora y avanzada basada en selladores activos, una formulación 100% sólida de resinas sintéticas, termoplásticos y caucho no curado (no butílico) con una imprimación incorporada. Está adherida a un soporte estable a los rayos UV. Además, el producto se completa con un anillo de EPDM situado en el centro, muy resistente gracias a su </a:t>
            </a:r>
            <a:r>
              <a:rPr lang="es-ES" sz="1000" dirty="0">
                <a:latin typeface="Figtree"/>
                <a:cs typeface="Figtree"/>
              </a:rPr>
              <a:t>e</a:t>
            </a:r>
            <a:r>
              <a:rPr lang="es-ES" sz="1000" noProof="0" dirty="0" err="1">
                <a:latin typeface="Figtree"/>
                <a:cs typeface="Figtree"/>
              </a:rPr>
              <a:t>spesor</a:t>
            </a:r>
            <a:r>
              <a:rPr lang="es-ES" sz="1000" noProof="0" dirty="0">
                <a:latin typeface="Figtree"/>
                <a:cs typeface="Figtree"/>
              </a:rPr>
              <a:t> de 1,3 mm, que protege la membrana de cualquier desgarro o perforación por los bordes afilados de la cabeza del tornillo. El revestimiento adhesivo está cubierto por un revestimiento de silicona, que debe retirarse antes de la aplicación utilizando un detalle de liberación rápida.</a:t>
            </a:r>
            <a:endParaRPr lang="en-US" sz="1000" noProof="0" dirty="0">
              <a:latin typeface="Figtree"/>
              <a:cs typeface="Figtree"/>
            </a:endParaRPr>
          </a:p>
          <a:p>
            <a:pPr rtl="0">
              <a:lnSpc>
                <a:spcPct val="100000"/>
              </a:lnSpc>
              <a:spcBef>
                <a:spcPts val="420"/>
              </a:spcBef>
            </a:pPr>
            <a:endParaRPr lang="en-US" sz="1000" noProof="0" dirty="0">
              <a:latin typeface="Figtree"/>
              <a:cs typeface="Figtree"/>
            </a:endParaRPr>
          </a:p>
          <a:p>
            <a:pPr marL="12700" rtl="0">
              <a:lnSpc>
                <a:spcPct val="100000"/>
              </a:lnSpc>
            </a:pPr>
            <a:r>
              <a:rPr lang="en-US" sz="1000" b="1" noProof="0" dirty="0" err="1">
                <a:solidFill>
                  <a:srgbClr val="004651"/>
                </a:solidFill>
                <a:latin typeface="Figtree"/>
                <a:cs typeface="Figtree"/>
              </a:rPr>
              <a:t>Preparación</a:t>
            </a:r>
            <a:r>
              <a:rPr lang="en-US" sz="1000" b="1" noProof="0" dirty="0">
                <a:solidFill>
                  <a:srgbClr val="004651"/>
                </a:solidFill>
                <a:latin typeface="Figtree"/>
                <a:cs typeface="Figtree"/>
              </a:rPr>
              <a:t> de la </a:t>
            </a:r>
            <a:r>
              <a:rPr lang="en-US" sz="1000" b="1" noProof="0" dirty="0" err="1">
                <a:solidFill>
                  <a:srgbClr val="004651"/>
                </a:solidFill>
                <a:latin typeface="Figtree"/>
                <a:cs typeface="Figtree"/>
              </a:rPr>
              <a:t>superficie</a:t>
            </a:r>
            <a:endParaRPr lang="en-US" sz="1000" noProof="0" dirty="0">
              <a:latin typeface="Figtree"/>
              <a:cs typeface="Figtree"/>
            </a:endParaRPr>
          </a:p>
          <a:p>
            <a:pPr marL="12700" marR="5715" algn="just" rtl="0">
              <a:lnSpc>
                <a:spcPct val="108300"/>
              </a:lnSpc>
              <a:spcBef>
                <a:spcPts val="700"/>
              </a:spcBef>
            </a:pPr>
            <a:r>
              <a:rPr lang="es-ES" sz="1000" noProof="0" dirty="0">
                <a:latin typeface="Figtree"/>
                <a:cs typeface="Figtree"/>
              </a:rPr>
              <a:t>La superficie debe estar limpia y seca. La superficie debe limpiarse con Effisus </a:t>
            </a:r>
            <a:r>
              <a:rPr lang="es-ES" sz="1000" noProof="0" dirty="0" err="1">
                <a:latin typeface="Figtree"/>
                <a:cs typeface="Figtree"/>
              </a:rPr>
              <a:t>Cleaner</a:t>
            </a:r>
            <a:r>
              <a:rPr lang="es-ES" sz="1000" noProof="0" dirty="0">
                <a:latin typeface="Figtree"/>
                <a:cs typeface="Figtree"/>
              </a:rPr>
              <a:t> o un producto similar. Elimine el polvo, los residuos, el aceite, la grasa y otros contaminantes.</a:t>
            </a:r>
            <a:endParaRPr lang="en-US" sz="1000" noProof="0" dirty="0">
              <a:latin typeface="Figtree"/>
              <a:cs typeface="Figtree"/>
            </a:endParaRPr>
          </a:p>
        </p:txBody>
      </p:sp>
      <p:grpSp>
        <p:nvGrpSpPr>
          <p:cNvPr id="7" name="object 7"/>
          <p:cNvGrpSpPr/>
          <p:nvPr/>
        </p:nvGrpSpPr>
        <p:grpSpPr>
          <a:xfrm>
            <a:off x="353217" y="2964738"/>
            <a:ext cx="6853555" cy="532130"/>
            <a:chOff x="353217" y="2875243"/>
            <a:chExt cx="6853555" cy="532130"/>
          </a:xfrm>
        </p:grpSpPr>
        <p:sp>
          <p:nvSpPr>
            <p:cNvPr id="8" name="object 8"/>
            <p:cNvSpPr/>
            <p:nvPr/>
          </p:nvSpPr>
          <p:spPr>
            <a:xfrm>
              <a:off x="353218" y="3186527"/>
              <a:ext cx="6853555" cy="220979"/>
            </a:xfrm>
            <a:custGeom>
              <a:avLst/>
              <a:gdLst/>
              <a:ahLst/>
              <a:cxnLst/>
              <a:rect l="l" t="t" r="r" b="b"/>
              <a:pathLst>
                <a:path w="6853555" h="220979">
                  <a:moveTo>
                    <a:pt x="6799224" y="0"/>
                  </a:moveTo>
                  <a:lnTo>
                    <a:pt x="54000" y="0"/>
                  </a:lnTo>
                  <a:lnTo>
                    <a:pt x="32977" y="4244"/>
                  </a:lnTo>
                  <a:lnTo>
                    <a:pt x="15813" y="15817"/>
                  </a:lnTo>
                  <a:lnTo>
                    <a:pt x="4242" y="32982"/>
                  </a:lnTo>
                  <a:lnTo>
                    <a:pt x="0" y="54000"/>
                  </a:lnTo>
                  <a:lnTo>
                    <a:pt x="0" y="166801"/>
                  </a:lnTo>
                  <a:lnTo>
                    <a:pt x="4242" y="187819"/>
                  </a:lnTo>
                  <a:lnTo>
                    <a:pt x="15813" y="204984"/>
                  </a:lnTo>
                  <a:lnTo>
                    <a:pt x="32977" y="216558"/>
                  </a:lnTo>
                  <a:lnTo>
                    <a:pt x="54000" y="220802"/>
                  </a:lnTo>
                  <a:lnTo>
                    <a:pt x="6799224" y="220802"/>
                  </a:lnTo>
                  <a:lnTo>
                    <a:pt x="6820242" y="216558"/>
                  </a:lnTo>
                  <a:lnTo>
                    <a:pt x="6837406" y="204984"/>
                  </a:lnTo>
                  <a:lnTo>
                    <a:pt x="6848980" y="187819"/>
                  </a:lnTo>
                  <a:lnTo>
                    <a:pt x="6853224" y="166801"/>
                  </a:lnTo>
                  <a:lnTo>
                    <a:pt x="6853224" y="54000"/>
                  </a:lnTo>
                  <a:lnTo>
                    <a:pt x="6848980" y="32982"/>
                  </a:lnTo>
                  <a:lnTo>
                    <a:pt x="6837406" y="15817"/>
                  </a:lnTo>
                  <a:lnTo>
                    <a:pt x="6820242" y="4244"/>
                  </a:lnTo>
                  <a:lnTo>
                    <a:pt x="6799224" y="0"/>
                  </a:lnTo>
                  <a:close/>
                </a:path>
              </a:pathLst>
            </a:custGeom>
            <a:solidFill>
              <a:srgbClr val="E5E4DE">
                <a:alpha val="59999"/>
              </a:srgbClr>
            </a:solidFill>
          </p:spPr>
          <p:txBody>
            <a:bodyPr wrap="square" lIns="0" tIns="0" rIns="0" bIns="0" rtlCol="0"/>
            <a:lstStyle/>
            <a:p>
              <a:pPr rtl="0"/>
              <a:endParaRPr lang="en-US" noProof="0" dirty="0"/>
            </a:p>
          </p:txBody>
        </p:sp>
        <p:sp>
          <p:nvSpPr>
            <p:cNvPr id="9" name="object 9"/>
            <p:cNvSpPr/>
            <p:nvPr/>
          </p:nvSpPr>
          <p:spPr>
            <a:xfrm>
              <a:off x="353217" y="2875243"/>
              <a:ext cx="6853555" cy="281940"/>
            </a:xfrm>
            <a:custGeom>
              <a:avLst/>
              <a:gdLst/>
              <a:ahLst/>
              <a:cxnLst/>
              <a:rect l="l" t="t" r="r" b="b"/>
              <a:pathLst>
                <a:path w="6853555" h="281939">
                  <a:moveTo>
                    <a:pt x="6799237" y="0"/>
                  </a:moveTo>
                  <a:lnTo>
                    <a:pt x="54000" y="0"/>
                  </a:lnTo>
                  <a:lnTo>
                    <a:pt x="32982" y="4244"/>
                  </a:lnTo>
                  <a:lnTo>
                    <a:pt x="15817" y="15817"/>
                  </a:lnTo>
                  <a:lnTo>
                    <a:pt x="4244" y="32982"/>
                  </a:lnTo>
                  <a:lnTo>
                    <a:pt x="0" y="54000"/>
                  </a:lnTo>
                  <a:lnTo>
                    <a:pt x="0" y="227380"/>
                  </a:lnTo>
                  <a:lnTo>
                    <a:pt x="4244" y="248398"/>
                  </a:lnTo>
                  <a:lnTo>
                    <a:pt x="15817" y="265563"/>
                  </a:lnTo>
                  <a:lnTo>
                    <a:pt x="32982" y="277137"/>
                  </a:lnTo>
                  <a:lnTo>
                    <a:pt x="54000" y="281381"/>
                  </a:lnTo>
                  <a:lnTo>
                    <a:pt x="6799237" y="281381"/>
                  </a:lnTo>
                  <a:lnTo>
                    <a:pt x="6820254" y="277137"/>
                  </a:lnTo>
                  <a:lnTo>
                    <a:pt x="6837419" y="265563"/>
                  </a:lnTo>
                  <a:lnTo>
                    <a:pt x="6848993" y="248398"/>
                  </a:lnTo>
                  <a:lnTo>
                    <a:pt x="6853237" y="227380"/>
                  </a:lnTo>
                  <a:lnTo>
                    <a:pt x="6853237" y="54000"/>
                  </a:lnTo>
                  <a:lnTo>
                    <a:pt x="6848993" y="32982"/>
                  </a:lnTo>
                  <a:lnTo>
                    <a:pt x="6837419" y="15817"/>
                  </a:lnTo>
                  <a:lnTo>
                    <a:pt x="6820254" y="4244"/>
                  </a:lnTo>
                  <a:lnTo>
                    <a:pt x="6799237" y="0"/>
                  </a:lnTo>
                  <a:close/>
                </a:path>
              </a:pathLst>
            </a:custGeom>
            <a:solidFill>
              <a:srgbClr val="E5E4DE">
                <a:alpha val="39999"/>
              </a:srgbClr>
            </a:solidFill>
          </p:spPr>
          <p:txBody>
            <a:bodyPr wrap="square" lIns="0" tIns="0" rIns="0" bIns="0" rtlCol="0"/>
            <a:lstStyle/>
            <a:p>
              <a:pPr rtl="0"/>
              <a:endParaRPr lang="en-US" noProof="0" dirty="0"/>
            </a:p>
          </p:txBody>
        </p:sp>
      </p:grpSp>
      <p:sp>
        <p:nvSpPr>
          <p:cNvPr id="10" name="object 10"/>
          <p:cNvSpPr/>
          <p:nvPr/>
        </p:nvSpPr>
        <p:spPr>
          <a:xfrm>
            <a:off x="353222" y="2527300"/>
            <a:ext cx="6855459" cy="333375"/>
          </a:xfrm>
          <a:custGeom>
            <a:avLst/>
            <a:gdLst/>
            <a:ahLst/>
            <a:cxnLst/>
            <a:rect l="l" t="t" r="r" b="b"/>
            <a:pathLst>
              <a:path w="6855459" h="333375">
                <a:moveTo>
                  <a:pt x="6800964" y="0"/>
                </a:moveTo>
                <a:lnTo>
                  <a:pt x="54000" y="0"/>
                </a:lnTo>
                <a:lnTo>
                  <a:pt x="32977" y="4242"/>
                </a:lnTo>
                <a:lnTo>
                  <a:pt x="15813" y="15813"/>
                </a:lnTo>
                <a:lnTo>
                  <a:pt x="4242" y="32977"/>
                </a:lnTo>
                <a:lnTo>
                  <a:pt x="0" y="54000"/>
                </a:lnTo>
                <a:lnTo>
                  <a:pt x="0" y="278803"/>
                </a:lnTo>
                <a:lnTo>
                  <a:pt x="4242" y="299820"/>
                </a:lnTo>
                <a:lnTo>
                  <a:pt x="15813" y="316985"/>
                </a:lnTo>
                <a:lnTo>
                  <a:pt x="32977" y="328559"/>
                </a:lnTo>
                <a:lnTo>
                  <a:pt x="54000" y="332803"/>
                </a:lnTo>
                <a:lnTo>
                  <a:pt x="6800964" y="332803"/>
                </a:lnTo>
                <a:lnTo>
                  <a:pt x="6821982" y="328559"/>
                </a:lnTo>
                <a:lnTo>
                  <a:pt x="6839146" y="316985"/>
                </a:lnTo>
                <a:lnTo>
                  <a:pt x="6850720" y="299820"/>
                </a:lnTo>
                <a:lnTo>
                  <a:pt x="6854964" y="278803"/>
                </a:lnTo>
                <a:lnTo>
                  <a:pt x="6854964" y="54000"/>
                </a:lnTo>
                <a:lnTo>
                  <a:pt x="6850720" y="32977"/>
                </a:lnTo>
                <a:lnTo>
                  <a:pt x="6839146" y="15813"/>
                </a:lnTo>
                <a:lnTo>
                  <a:pt x="6821982" y="4242"/>
                </a:lnTo>
                <a:lnTo>
                  <a:pt x="6800964" y="0"/>
                </a:lnTo>
                <a:close/>
              </a:path>
            </a:pathLst>
          </a:custGeom>
          <a:solidFill>
            <a:srgbClr val="004651"/>
          </a:solidFill>
        </p:spPr>
        <p:txBody>
          <a:bodyPr wrap="square" lIns="0" tIns="0" rIns="0" bIns="0" rtlCol="0"/>
          <a:lstStyle/>
          <a:p>
            <a:pPr rtl="0"/>
            <a:endParaRPr lang="en-US" noProof="0" dirty="0"/>
          </a:p>
        </p:txBody>
      </p:sp>
      <p:sp>
        <p:nvSpPr>
          <p:cNvPr id="11" name="object 11"/>
          <p:cNvSpPr txBox="1"/>
          <p:nvPr/>
        </p:nvSpPr>
        <p:spPr>
          <a:xfrm>
            <a:off x="418144" y="3026287"/>
            <a:ext cx="2750506" cy="135935"/>
          </a:xfrm>
          <a:prstGeom prst="rect">
            <a:avLst/>
          </a:prstGeom>
        </p:spPr>
        <p:txBody>
          <a:bodyPr vert="horz" wrap="square" lIns="0" tIns="12700" rIns="0" bIns="0" rtlCol="0">
            <a:spAutoFit/>
          </a:bodyPr>
          <a:lstStyle/>
          <a:p>
            <a:pPr marL="12700" rtl="0">
              <a:lnSpc>
                <a:spcPct val="100000"/>
              </a:lnSpc>
              <a:spcBef>
                <a:spcPts val="100"/>
              </a:spcBef>
            </a:pPr>
            <a:r>
              <a:rPr lang="es-ES" sz="800" b="1" noProof="0" dirty="0">
                <a:latin typeface="Figtree SemiBold"/>
                <a:cs typeface="Figtree SemiBold"/>
              </a:rPr>
              <a:t>ESC prueba de defectos visuales control de muestras</a:t>
            </a:r>
            <a:endParaRPr lang="en-US" sz="800" noProof="0" dirty="0">
              <a:latin typeface="Figtree SemiBold"/>
              <a:cs typeface="Figtree SemiBold"/>
            </a:endParaRPr>
          </a:p>
        </p:txBody>
      </p:sp>
      <p:sp>
        <p:nvSpPr>
          <p:cNvPr id="12" name="object 12"/>
          <p:cNvSpPr txBox="1"/>
          <p:nvPr/>
        </p:nvSpPr>
        <p:spPr>
          <a:xfrm>
            <a:off x="3790350" y="3026287"/>
            <a:ext cx="1224915"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EN</a:t>
            </a:r>
            <a:r>
              <a:rPr lang="en-US" sz="800" spc="30" noProof="0" dirty="0">
                <a:latin typeface="Figtree"/>
                <a:cs typeface="Figtree"/>
              </a:rPr>
              <a:t> </a:t>
            </a:r>
            <a:r>
              <a:rPr lang="en-US" sz="800" noProof="0" dirty="0">
                <a:latin typeface="Figtree"/>
                <a:cs typeface="Figtree"/>
              </a:rPr>
              <a:t>ISO</a:t>
            </a:r>
            <a:r>
              <a:rPr lang="en-US" sz="800" spc="30" noProof="0" dirty="0">
                <a:latin typeface="Figtree"/>
                <a:cs typeface="Figtree"/>
              </a:rPr>
              <a:t> </a:t>
            </a:r>
            <a:r>
              <a:rPr lang="en-US" sz="800" spc="-10" noProof="0" dirty="0">
                <a:latin typeface="Figtree"/>
                <a:cs typeface="Figtree"/>
              </a:rPr>
              <a:t>22088-3:2006-</a:t>
            </a:r>
            <a:r>
              <a:rPr lang="en-US" sz="800" spc="-25" noProof="0" dirty="0">
                <a:latin typeface="Figtree"/>
                <a:cs typeface="Figtree"/>
              </a:rPr>
              <a:t>08</a:t>
            </a:r>
            <a:endParaRPr lang="en-US" sz="800" noProof="0" dirty="0">
              <a:latin typeface="Figtree"/>
              <a:cs typeface="Figtree"/>
            </a:endParaRPr>
          </a:p>
        </p:txBody>
      </p:sp>
      <p:sp>
        <p:nvSpPr>
          <p:cNvPr id="13" name="object 13"/>
          <p:cNvSpPr txBox="1"/>
          <p:nvPr/>
        </p:nvSpPr>
        <p:spPr>
          <a:xfrm>
            <a:off x="5643940" y="3026287"/>
            <a:ext cx="1224915"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Sin </a:t>
            </a:r>
            <a:r>
              <a:rPr lang="en-US" sz="800" noProof="0" dirty="0" err="1">
                <a:latin typeface="Figtree"/>
                <a:cs typeface="Figtree"/>
              </a:rPr>
              <a:t>defectos</a:t>
            </a:r>
            <a:r>
              <a:rPr lang="en-US" sz="800" noProof="0" dirty="0">
                <a:latin typeface="Figtree"/>
                <a:cs typeface="Figtree"/>
              </a:rPr>
              <a:t> </a:t>
            </a:r>
            <a:r>
              <a:rPr lang="en-US" sz="800" noProof="0" dirty="0" err="1">
                <a:latin typeface="Figtree"/>
                <a:cs typeface="Figtree"/>
              </a:rPr>
              <a:t>ópticos</a:t>
            </a:r>
            <a:endParaRPr lang="en-US" sz="800" noProof="0" dirty="0">
              <a:latin typeface="Figtree"/>
              <a:cs typeface="Figtree"/>
            </a:endParaRPr>
          </a:p>
        </p:txBody>
      </p:sp>
      <p:sp>
        <p:nvSpPr>
          <p:cNvPr id="14" name="object 14"/>
          <p:cNvSpPr txBox="1"/>
          <p:nvPr/>
        </p:nvSpPr>
        <p:spPr>
          <a:xfrm>
            <a:off x="418188" y="2599938"/>
            <a:ext cx="1759862" cy="153888"/>
          </a:xfrm>
          <a:prstGeom prst="rect">
            <a:avLst/>
          </a:prstGeom>
        </p:spPr>
        <p:txBody>
          <a:bodyPr vert="horz" wrap="square" lIns="0" tIns="15240" rIns="0" bIns="0" rtlCol="0">
            <a:spAutoFit/>
          </a:bodyPr>
          <a:lstStyle/>
          <a:p>
            <a:pPr marL="12700" rtl="0">
              <a:lnSpc>
                <a:spcPct val="100000"/>
              </a:lnSpc>
              <a:spcBef>
                <a:spcPts val="120"/>
              </a:spcBef>
            </a:pPr>
            <a:r>
              <a:rPr lang="en-US" sz="900" b="1" noProof="0" dirty="0" err="1">
                <a:solidFill>
                  <a:srgbClr val="FFFFFF"/>
                </a:solidFill>
                <a:latin typeface="Figtree"/>
                <a:cs typeface="Figtree"/>
              </a:rPr>
              <a:t>Características</a:t>
            </a:r>
            <a:r>
              <a:rPr lang="en-US" sz="900" b="1" noProof="0" dirty="0">
                <a:solidFill>
                  <a:srgbClr val="FFFFFF"/>
                </a:solidFill>
                <a:latin typeface="Figtree"/>
                <a:cs typeface="Figtree"/>
              </a:rPr>
              <a:t> </a:t>
            </a:r>
            <a:r>
              <a:rPr lang="en-US" sz="900" b="1" noProof="0" dirty="0" err="1">
                <a:solidFill>
                  <a:srgbClr val="FFFFFF"/>
                </a:solidFill>
                <a:latin typeface="Figtree"/>
                <a:cs typeface="Figtree"/>
              </a:rPr>
              <a:t>esenciales</a:t>
            </a:r>
            <a:endParaRPr lang="en-US" sz="900" noProof="0" dirty="0">
              <a:latin typeface="Figtree"/>
              <a:cs typeface="Figtree"/>
            </a:endParaRPr>
          </a:p>
        </p:txBody>
      </p:sp>
      <p:sp>
        <p:nvSpPr>
          <p:cNvPr id="15" name="object 15"/>
          <p:cNvSpPr txBox="1"/>
          <p:nvPr/>
        </p:nvSpPr>
        <p:spPr>
          <a:xfrm>
            <a:off x="3769957" y="2599938"/>
            <a:ext cx="441959" cy="153888"/>
          </a:xfrm>
          <a:prstGeom prst="rect">
            <a:avLst/>
          </a:prstGeom>
        </p:spPr>
        <p:txBody>
          <a:bodyPr vert="horz" wrap="square" lIns="0" tIns="15240" rIns="0" bIns="0" rtlCol="0">
            <a:spAutoFit/>
          </a:bodyPr>
          <a:lstStyle/>
          <a:p>
            <a:pPr marL="12700" rtl="0">
              <a:lnSpc>
                <a:spcPct val="100000"/>
              </a:lnSpc>
              <a:spcBef>
                <a:spcPts val="120"/>
              </a:spcBef>
            </a:pPr>
            <a:r>
              <a:rPr lang="en-US" sz="900" b="1" spc="-10" noProof="0" dirty="0" err="1">
                <a:solidFill>
                  <a:srgbClr val="FFFFFF"/>
                </a:solidFill>
                <a:latin typeface="Figtree"/>
                <a:cs typeface="Figtree"/>
              </a:rPr>
              <a:t>Método</a:t>
            </a:r>
            <a:endParaRPr lang="en-US" sz="900" noProof="0" dirty="0">
              <a:latin typeface="Figtree"/>
              <a:cs typeface="Figtree"/>
            </a:endParaRPr>
          </a:p>
        </p:txBody>
      </p:sp>
      <p:sp>
        <p:nvSpPr>
          <p:cNvPr id="16" name="object 16"/>
          <p:cNvSpPr txBox="1"/>
          <p:nvPr/>
        </p:nvSpPr>
        <p:spPr>
          <a:xfrm>
            <a:off x="5635068" y="2599938"/>
            <a:ext cx="581582" cy="153888"/>
          </a:xfrm>
          <a:prstGeom prst="rect">
            <a:avLst/>
          </a:prstGeom>
        </p:spPr>
        <p:txBody>
          <a:bodyPr vert="horz" wrap="square" lIns="0" tIns="15240" rIns="0" bIns="0" rtlCol="0">
            <a:spAutoFit/>
          </a:bodyPr>
          <a:lstStyle/>
          <a:p>
            <a:pPr marL="12700" rtl="0">
              <a:lnSpc>
                <a:spcPct val="100000"/>
              </a:lnSpc>
              <a:spcBef>
                <a:spcPts val="120"/>
              </a:spcBef>
            </a:pPr>
            <a:r>
              <a:rPr lang="en-US" sz="900" b="1" spc="-10" noProof="0" dirty="0" err="1">
                <a:solidFill>
                  <a:srgbClr val="FFFFFF"/>
                </a:solidFill>
                <a:latin typeface="Figtree"/>
                <a:cs typeface="Figtree"/>
              </a:rPr>
              <a:t>Resultado</a:t>
            </a:r>
            <a:endParaRPr lang="en-US" sz="900" noProof="0" dirty="0">
              <a:latin typeface="Figtree"/>
              <a:cs typeface="Figtree"/>
            </a:endParaRPr>
          </a:p>
        </p:txBody>
      </p:sp>
      <p:sp>
        <p:nvSpPr>
          <p:cNvPr id="17" name="object 17"/>
          <p:cNvSpPr txBox="1"/>
          <p:nvPr/>
        </p:nvSpPr>
        <p:spPr>
          <a:xfrm>
            <a:off x="418144" y="3306890"/>
            <a:ext cx="2826706" cy="135935"/>
          </a:xfrm>
          <a:prstGeom prst="rect">
            <a:avLst/>
          </a:prstGeom>
        </p:spPr>
        <p:txBody>
          <a:bodyPr vert="horz" wrap="square" lIns="0" tIns="12700" rIns="0" bIns="0" rtlCol="0">
            <a:spAutoFit/>
          </a:bodyPr>
          <a:lstStyle/>
          <a:p>
            <a:pPr marL="12700" rtl="0">
              <a:lnSpc>
                <a:spcPct val="100000"/>
              </a:lnSpc>
              <a:spcBef>
                <a:spcPts val="100"/>
              </a:spcBef>
            </a:pPr>
            <a:r>
              <a:rPr lang="es-ES" sz="800" b="1" noProof="0" dirty="0">
                <a:latin typeface="Figtree SemiBold"/>
                <a:cs typeface="Figtree SemiBold"/>
              </a:rPr>
              <a:t>ESC prueba de defectos visuales muestras con la membrana</a:t>
            </a:r>
            <a:endParaRPr lang="en-US" sz="800" noProof="0" dirty="0">
              <a:latin typeface="Figtree SemiBold"/>
              <a:cs typeface="Figtree SemiBold"/>
            </a:endParaRPr>
          </a:p>
        </p:txBody>
      </p:sp>
      <p:sp>
        <p:nvSpPr>
          <p:cNvPr id="18" name="object 18"/>
          <p:cNvSpPr txBox="1"/>
          <p:nvPr/>
        </p:nvSpPr>
        <p:spPr>
          <a:xfrm>
            <a:off x="3790350" y="3306890"/>
            <a:ext cx="1224915"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EN</a:t>
            </a:r>
            <a:r>
              <a:rPr lang="en-US" sz="800" spc="30" noProof="0" dirty="0">
                <a:latin typeface="Figtree"/>
                <a:cs typeface="Figtree"/>
              </a:rPr>
              <a:t> </a:t>
            </a:r>
            <a:r>
              <a:rPr lang="en-US" sz="800" noProof="0" dirty="0">
                <a:latin typeface="Figtree"/>
                <a:cs typeface="Figtree"/>
              </a:rPr>
              <a:t>ISO</a:t>
            </a:r>
            <a:r>
              <a:rPr lang="en-US" sz="800" spc="30" noProof="0" dirty="0">
                <a:latin typeface="Figtree"/>
                <a:cs typeface="Figtree"/>
              </a:rPr>
              <a:t> </a:t>
            </a:r>
            <a:r>
              <a:rPr lang="en-US" sz="800" spc="-10" noProof="0" dirty="0">
                <a:latin typeface="Figtree"/>
                <a:cs typeface="Figtree"/>
              </a:rPr>
              <a:t>22088-3:2006-</a:t>
            </a:r>
            <a:r>
              <a:rPr lang="en-US" sz="800" spc="-25" noProof="0" dirty="0">
                <a:latin typeface="Figtree"/>
                <a:cs typeface="Figtree"/>
              </a:rPr>
              <a:t>08</a:t>
            </a:r>
            <a:endParaRPr lang="en-US" sz="800" noProof="0" dirty="0">
              <a:latin typeface="Figtree"/>
              <a:cs typeface="Figtree"/>
            </a:endParaRPr>
          </a:p>
        </p:txBody>
      </p:sp>
      <p:sp>
        <p:nvSpPr>
          <p:cNvPr id="19" name="object 19"/>
          <p:cNvSpPr txBox="1"/>
          <p:nvPr/>
        </p:nvSpPr>
        <p:spPr>
          <a:xfrm>
            <a:off x="5643940" y="3306890"/>
            <a:ext cx="1106110" cy="135935"/>
          </a:xfrm>
          <a:prstGeom prst="rect">
            <a:avLst/>
          </a:prstGeom>
        </p:spPr>
        <p:txBody>
          <a:bodyPr vert="horz" wrap="square" lIns="0" tIns="12700" rIns="0" bIns="0" rtlCol="0">
            <a:spAutoFit/>
          </a:bodyPr>
          <a:lstStyle/>
          <a:p>
            <a:pPr marL="12700" rtl="0">
              <a:lnSpc>
                <a:spcPct val="100000"/>
              </a:lnSpc>
              <a:spcBef>
                <a:spcPts val="100"/>
              </a:spcBef>
            </a:pPr>
            <a:r>
              <a:rPr lang="en-US" sz="800" noProof="0" dirty="0">
                <a:latin typeface="Figtree"/>
                <a:cs typeface="Figtree"/>
              </a:rPr>
              <a:t>Sin </a:t>
            </a:r>
            <a:r>
              <a:rPr lang="en-US" sz="800" noProof="0" dirty="0" err="1">
                <a:latin typeface="Figtree"/>
                <a:cs typeface="Figtree"/>
              </a:rPr>
              <a:t>defectos</a:t>
            </a:r>
            <a:r>
              <a:rPr lang="en-US" sz="800" noProof="0" dirty="0">
                <a:latin typeface="Figtree"/>
                <a:cs typeface="Figtree"/>
              </a:rPr>
              <a:t> </a:t>
            </a:r>
            <a:r>
              <a:rPr lang="en-US" sz="800" noProof="0" dirty="0" err="1">
                <a:latin typeface="Figtree"/>
                <a:cs typeface="Figtree"/>
              </a:rPr>
              <a:t>ópticos</a:t>
            </a:r>
            <a:endParaRPr lang="en-US" sz="800" noProof="0" dirty="0">
              <a:latin typeface="Figtree"/>
              <a:cs typeface="Figtree"/>
            </a:endParaRPr>
          </a:p>
        </p:txBody>
      </p:sp>
      <p:sp>
        <p:nvSpPr>
          <p:cNvPr id="20" name="object 20"/>
          <p:cNvSpPr txBox="1"/>
          <p:nvPr/>
        </p:nvSpPr>
        <p:spPr>
          <a:xfrm>
            <a:off x="340060" y="6658012"/>
            <a:ext cx="6881495" cy="1922834"/>
          </a:xfrm>
          <a:prstGeom prst="rect">
            <a:avLst/>
          </a:prstGeom>
        </p:spPr>
        <p:txBody>
          <a:bodyPr vert="horz" wrap="square" lIns="0" tIns="12700" rIns="0" bIns="0" rtlCol="0">
            <a:spAutoFit/>
          </a:bodyPr>
          <a:lstStyle/>
          <a:p>
            <a:pPr marL="13335" rtl="0">
              <a:lnSpc>
                <a:spcPct val="100000"/>
              </a:lnSpc>
              <a:spcBef>
                <a:spcPts val="100"/>
              </a:spcBef>
            </a:pPr>
            <a:r>
              <a:rPr lang="en-US" sz="1000" b="1" spc="-10" noProof="0" dirty="0" err="1">
                <a:solidFill>
                  <a:srgbClr val="004651"/>
                </a:solidFill>
                <a:latin typeface="Figtree"/>
                <a:cs typeface="Figtree"/>
              </a:rPr>
              <a:t>Aplicación</a:t>
            </a:r>
            <a:endParaRPr lang="en-US" sz="1000" noProof="0" dirty="0">
              <a:latin typeface="Figtree"/>
              <a:cs typeface="Figtree"/>
            </a:endParaRPr>
          </a:p>
          <a:p>
            <a:pPr marL="13335" marR="5080" algn="just" rtl="0">
              <a:lnSpc>
                <a:spcPct val="108300"/>
              </a:lnSpc>
              <a:spcBef>
                <a:spcPts val="700"/>
              </a:spcBef>
            </a:pPr>
            <a:r>
              <a:rPr lang="es-ES" sz="1000" noProof="0" dirty="0">
                <a:latin typeface="Figtree"/>
                <a:cs typeface="Figtree"/>
              </a:rPr>
              <a:t>Sin necesidad de imprimación, instale Effisus </a:t>
            </a:r>
            <a:r>
              <a:rPr lang="es-ES" sz="1000" noProof="0" dirty="0" err="1">
                <a:latin typeface="Figtree"/>
                <a:cs typeface="Figtree"/>
              </a:rPr>
              <a:t>EasyBolt</a:t>
            </a:r>
            <a:r>
              <a:rPr lang="es-ES" sz="1000" noProof="0" dirty="0">
                <a:latin typeface="Figtree"/>
                <a:cs typeface="Figtree"/>
              </a:rPr>
              <a:t> en el centro, sobre el elemento de fijación, retirando con cuidado el revestimiento protector para evitar contaminar el adhesivo antes de su aplicación. Moldee Effisus </a:t>
            </a:r>
            <a:r>
              <a:rPr lang="es-ES" sz="1000" noProof="0" dirty="0" err="1">
                <a:latin typeface="Figtree"/>
                <a:cs typeface="Figtree"/>
              </a:rPr>
              <a:t>EasyBolt</a:t>
            </a:r>
            <a:r>
              <a:rPr lang="es-ES" sz="1000" noProof="0" dirty="0">
                <a:latin typeface="Figtree"/>
                <a:cs typeface="Figtree"/>
              </a:rPr>
              <a:t> al sustrato alrededor del punto de fijación y frote o pase un rodillo de silicona con presión para activar el proceso de adhesión. Las arrugas que suelen producirse durante el proceso de instalación no comprometen la eficacia del sellado, simplemente aplique la misma presión que en el resto de las áreas.</a:t>
            </a:r>
          </a:p>
          <a:p>
            <a:pPr marL="13335" marR="5080" algn="just" rtl="0">
              <a:lnSpc>
                <a:spcPct val="108300"/>
              </a:lnSpc>
              <a:spcBef>
                <a:spcPts val="700"/>
              </a:spcBef>
            </a:pPr>
            <a:endParaRPr lang="en-US" sz="1000" spc="-10" dirty="0">
              <a:latin typeface="Figtree"/>
              <a:cs typeface="Figtree Light"/>
            </a:endParaRPr>
          </a:p>
          <a:p>
            <a:pPr marL="12700" rtl="0">
              <a:lnSpc>
                <a:spcPct val="100000"/>
              </a:lnSpc>
              <a:spcBef>
                <a:spcPts val="100"/>
              </a:spcBef>
            </a:pPr>
            <a:r>
              <a:rPr lang="en-US" sz="1000" b="1" spc="-10" dirty="0" err="1">
                <a:solidFill>
                  <a:srgbClr val="004651"/>
                </a:solidFill>
                <a:latin typeface="Figtree"/>
              </a:rPr>
              <a:t>Almacenamiento</a:t>
            </a:r>
            <a:r>
              <a:rPr lang="en-US" sz="1000" b="1" spc="-10" dirty="0">
                <a:solidFill>
                  <a:srgbClr val="004651"/>
                </a:solidFill>
                <a:latin typeface="Figtree"/>
              </a:rPr>
              <a:t> y </a:t>
            </a:r>
            <a:r>
              <a:rPr lang="en-US" sz="1000" b="1" spc="-10" dirty="0" err="1">
                <a:solidFill>
                  <a:srgbClr val="004651"/>
                </a:solidFill>
                <a:latin typeface="Figtree"/>
              </a:rPr>
              <a:t>Caducidad</a:t>
            </a:r>
            <a:endParaRPr lang="en-US" sz="1000" b="1" spc="-10" dirty="0">
              <a:solidFill>
                <a:srgbClr val="004651"/>
              </a:solidFill>
              <a:latin typeface="Figtree"/>
            </a:endParaRPr>
          </a:p>
          <a:p>
            <a:pPr marL="12700" marR="5080" rtl="0">
              <a:lnSpc>
                <a:spcPct val="108300"/>
              </a:lnSpc>
              <a:spcBef>
                <a:spcPts val="700"/>
              </a:spcBef>
            </a:pPr>
            <a:r>
              <a:rPr lang="es-ES" sz="1000" spc="-10" dirty="0">
                <a:latin typeface="Figtree"/>
              </a:rPr>
              <a:t>Guarde el material en su envase original a una temperatura comprendida entre 4 °C y 38 °C (40 °F y 100 °F). La vida útil es de 5 años si se almacena según las recomendaciones.</a:t>
            </a:r>
            <a:endParaRPr lang="en-US" sz="1000" spc="-10" dirty="0">
              <a:latin typeface="Figtree"/>
            </a:endParaRPr>
          </a:p>
        </p:txBody>
      </p:sp>
      <p:sp>
        <p:nvSpPr>
          <p:cNvPr id="23" name="object 9">
            <a:extLst>
              <a:ext uri="{FF2B5EF4-FFF2-40B4-BE49-F238E27FC236}">
                <a16:creationId xmlns:a16="http://schemas.microsoft.com/office/drawing/2014/main" id="{34DBDF83-B5F4-89C0-E08F-AB496429A22C}"/>
              </a:ext>
            </a:extLst>
          </p:cNvPr>
          <p:cNvSpPr txBox="1">
            <a:spLocks/>
          </p:cNvSpPr>
          <p:nvPr/>
        </p:nvSpPr>
        <p:spPr>
          <a:xfrm>
            <a:off x="392510" y="198661"/>
            <a:ext cx="1426845" cy="101310"/>
          </a:xfrm>
          <a:prstGeom prst="rect">
            <a:avLst/>
          </a:prstGeom>
        </p:spPr>
        <p:txBody>
          <a:bodyPr vert="horz" wrap="square" lIns="0" tIns="8890" rIns="0" bIns="0" rtlCol="0">
            <a:spAutoFit/>
          </a:bodyPr>
          <a:lstStyle>
            <a:defPPr>
              <a:defRPr kern="0"/>
            </a:defPPr>
            <a:lvl1pPr>
              <a:defRPr sz="600" b="0" i="0">
                <a:solidFill>
                  <a:srgbClr val="DCDEDD"/>
                </a:solidFill>
                <a:latin typeface="Figtree"/>
                <a:cs typeface="Figtree"/>
              </a:defRPr>
            </a:lvl1pPr>
          </a:lstStyle>
          <a:p>
            <a:pPr marL="12700" rtl="0">
              <a:spcBef>
                <a:spcPts val="70"/>
              </a:spcBef>
            </a:pPr>
            <a:r>
              <a:rPr lang="en-US" noProof="0" dirty="0"/>
              <a:t>EFFISUS EASYBOLT</a:t>
            </a:r>
            <a:endParaRPr lang="en-US" spc="-10" noProof="0" dirty="0"/>
          </a:p>
        </p:txBody>
      </p:sp>
      <p:sp>
        <p:nvSpPr>
          <p:cNvPr id="3" name="object 5">
            <a:extLst>
              <a:ext uri="{FF2B5EF4-FFF2-40B4-BE49-F238E27FC236}">
                <a16:creationId xmlns:a16="http://schemas.microsoft.com/office/drawing/2014/main" id="{9F3B23B3-4BBF-2C47-D1EF-8DE42FDD5F4F}"/>
              </a:ext>
            </a:extLst>
          </p:cNvPr>
          <p:cNvSpPr txBox="1"/>
          <p:nvPr/>
        </p:nvSpPr>
        <p:spPr>
          <a:xfrm>
            <a:off x="5722124" y="173655"/>
            <a:ext cx="1536701" cy="151323"/>
          </a:xfrm>
          <a:prstGeom prst="rect">
            <a:avLst/>
          </a:prstGeom>
        </p:spPr>
        <p:txBody>
          <a:bodyPr vert="horz" wrap="square" lIns="0" tIns="12700" rIns="0" bIns="0" rtlCol="0">
            <a:spAutoFit/>
          </a:bodyPr>
          <a:lstStyle/>
          <a:p>
            <a:pPr marL="12700" algn="r" rtl="0">
              <a:lnSpc>
                <a:spcPct val="100000"/>
              </a:lnSpc>
              <a:spcBef>
                <a:spcPts val="100"/>
              </a:spcBef>
            </a:pPr>
            <a:r>
              <a:rPr lang="en-US" sz="900" b="1" noProof="0" dirty="0">
                <a:solidFill>
                  <a:schemeClr val="tx1"/>
                </a:solidFill>
                <a:latin typeface="Figtree SemiBold"/>
                <a:cs typeface="Figtree SemiBold"/>
              </a:rPr>
              <a:t>FICHA TÉCNICA</a:t>
            </a:r>
            <a:endParaRPr lang="en-US" sz="900" noProof="0" dirty="0">
              <a:solidFill>
                <a:schemeClr val="tx1"/>
              </a:solidFill>
              <a:latin typeface="Figtree SemiBold"/>
              <a:cs typeface="Figtree SemiBold"/>
            </a:endParaRPr>
          </a:p>
        </p:txBody>
      </p:sp>
      <p:sp>
        <p:nvSpPr>
          <p:cNvPr id="22" name="object 9">
            <a:extLst>
              <a:ext uri="{FF2B5EF4-FFF2-40B4-BE49-F238E27FC236}">
                <a16:creationId xmlns:a16="http://schemas.microsoft.com/office/drawing/2014/main" id="{CE73DABE-4D3D-7C26-363E-919FE2A7FFC3}"/>
              </a:ext>
            </a:extLst>
          </p:cNvPr>
          <p:cNvSpPr txBox="1">
            <a:spLocks noGrp="1"/>
          </p:cNvSpPr>
          <p:nvPr>
            <p:ph type="ftr" sz="quarter" idx="5"/>
          </p:nvPr>
        </p:nvSpPr>
        <p:spPr>
          <a:xfrm>
            <a:off x="392510" y="10312369"/>
            <a:ext cx="1426845" cy="101310"/>
          </a:xfrm>
          <a:prstGeom prst="rect">
            <a:avLst/>
          </a:prstGeom>
        </p:spPr>
        <p:txBody>
          <a:bodyPr vert="horz" wrap="square" lIns="0" tIns="8890" rIns="0" bIns="0" rtlCol="0">
            <a:spAutoFit/>
          </a:bodyPr>
          <a:lstStyle/>
          <a:p>
            <a:pPr marL="12700">
              <a:lnSpc>
                <a:spcPct val="100000"/>
              </a:lnSpc>
              <a:spcBef>
                <a:spcPts val="70"/>
              </a:spcBef>
            </a:pPr>
            <a:r>
              <a:rPr lang="en-US" noProof="0" dirty="0"/>
              <a:t>TDS 13.V01_EasyBolt_E</a:t>
            </a:r>
            <a:r>
              <a:rPr lang="en-US" dirty="0"/>
              <a:t>S</a:t>
            </a:r>
            <a:r>
              <a:rPr lang="en-US" spc="155" noProof="0" dirty="0"/>
              <a:t> </a:t>
            </a:r>
            <a:r>
              <a:rPr lang="en-US" noProof="0" dirty="0"/>
              <a:t>|</a:t>
            </a:r>
            <a:r>
              <a:rPr lang="en-US" spc="155" noProof="0" dirty="0"/>
              <a:t> </a:t>
            </a:r>
            <a:r>
              <a:rPr lang="en-US" spc="-10" dirty="0"/>
              <a:t>20</a:t>
            </a:r>
            <a:r>
              <a:rPr lang="en-US" spc="-10" noProof="0" dirty="0"/>
              <a:t>/03/2026</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Effisus">
      <a:dk1>
        <a:srgbClr val="000000"/>
      </a:dk1>
      <a:lt1>
        <a:srgbClr val="FFFFFF"/>
      </a:lt1>
      <a:dk2>
        <a:srgbClr val="0C4651"/>
      </a:dk2>
      <a:lt2>
        <a:srgbClr val="D3F954"/>
      </a:lt2>
      <a:accent1>
        <a:srgbClr val="7F8173"/>
      </a:accent1>
      <a:accent2>
        <a:srgbClr val="00323D"/>
      </a:accent2>
      <a:accent3>
        <a:srgbClr val="7F9532"/>
      </a:accent3>
      <a:accent4>
        <a:srgbClr val="984E08"/>
      </a:accent4>
      <a:accent5>
        <a:srgbClr val="9E290E"/>
      </a:accent5>
      <a:accent6>
        <a:srgbClr val="346268"/>
      </a:accent6>
      <a:hlink>
        <a:srgbClr val="00323D"/>
      </a:hlink>
      <a:folHlink>
        <a:srgbClr val="7F81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A9A767D02EB4438AE755CA80AC3EFD" ma:contentTypeVersion="3" ma:contentTypeDescription="Create a new document." ma:contentTypeScope="" ma:versionID="16753c8b19547eb409393016f083a2d3">
  <xsd:schema xmlns:xsd="http://www.w3.org/2001/XMLSchema" xmlns:xs="http://www.w3.org/2001/XMLSchema" xmlns:p="http://schemas.microsoft.com/office/2006/metadata/properties" xmlns:ns2="7b499926-1afe-4c67-a57b-7057f1ee4c93" targetNamespace="http://schemas.microsoft.com/office/2006/metadata/properties" ma:root="true" ma:fieldsID="f91234ad231ebe5ecf225bf7fd1b15b6" ns2:_="">
    <xsd:import namespace="7b499926-1afe-4c67-a57b-7057f1ee4c9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99926-1afe-4c67-a57b-7057f1ee4c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78092-7FC3-43D9-ABF8-5BA14771F5B7}">
  <ds:schemaRefs>
    <ds:schemaRef ds:uri="http://schemas.microsoft.com/sharepoint/v3/contenttype/forms"/>
  </ds:schemaRefs>
</ds:datastoreItem>
</file>

<file path=customXml/itemProps2.xml><?xml version="1.0" encoding="utf-8"?>
<ds:datastoreItem xmlns:ds="http://schemas.openxmlformats.org/officeDocument/2006/customXml" ds:itemID="{BD0F7B94-8542-4B9A-8BCD-2143CF5CDBC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B30C8C9-A48B-42E9-ADAC-7EDEF8CDB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99926-1afe-4c67-a57b-7057f1ee4c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455</TotalTime>
  <Words>753</Words>
  <Application>Microsoft Office PowerPoint</Application>
  <PresentationFormat>Personalizados</PresentationFormat>
  <Paragraphs>98</Paragraphs>
  <Slides>3</Slides>
  <Notes>3</Notes>
  <HiddenSlides>0</HiddenSlides>
  <MMClips>0</MMClips>
  <ScaleCrop>false</ScaleCrop>
  <HeadingPairs>
    <vt:vector size="8" baseType="variant">
      <vt:variant>
        <vt:lpstr>Tipos de letra usados</vt:lpstr>
      </vt:variant>
      <vt:variant>
        <vt:i4>4</vt:i4>
      </vt:variant>
      <vt:variant>
        <vt:lpstr>Tema</vt:lpstr>
      </vt:variant>
      <vt:variant>
        <vt:i4>1</vt:i4>
      </vt:variant>
      <vt:variant>
        <vt:lpstr>Servidores OLE incorporados</vt:lpstr>
      </vt:variant>
      <vt:variant>
        <vt:i4>1</vt:i4>
      </vt:variant>
      <vt:variant>
        <vt:lpstr>Títulos dos diapositivos</vt:lpstr>
      </vt:variant>
      <vt:variant>
        <vt:i4>3</vt:i4>
      </vt:variant>
    </vt:vector>
  </HeadingPairs>
  <TitlesOfParts>
    <vt:vector size="9" baseType="lpstr">
      <vt:lpstr>Aptos</vt:lpstr>
      <vt:lpstr>Figtree</vt:lpstr>
      <vt:lpstr>Figtree Medium</vt:lpstr>
      <vt:lpstr>Figtree SemiBold</vt:lpstr>
      <vt:lpstr>Office Theme</vt:lpstr>
      <vt:lpstr>Slide do think-cell</vt:lpstr>
      <vt:lpstr>Effisus EasyBolt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TDS 13.V03_Easyrepair_EN</dc:title>
  <dc:creator>Jorge Gramaxo | EFFISUS</dc:creator>
  <cp:lastModifiedBy>Tiago Branco | EFFISUS</cp:lastModifiedBy>
  <cp:revision>5</cp:revision>
  <cp:lastPrinted>2026-01-19T16:01:46Z</cp:lastPrinted>
  <dcterms:created xsi:type="dcterms:W3CDTF">2026-01-15T16:13:04Z</dcterms:created>
  <dcterms:modified xsi:type="dcterms:W3CDTF">2026-03-20T12:37:58Z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2025-12-15T00:00:00Z</vt:filetime>
  </property>
  <property fmtid="{D5CDD505-2E9C-101B-9397-08002B2CF9AE}" pid="3" name="Creator">
    <vt:lpwstr>Adobe Illustrator 30.0 (Macintosh)</vt:lpwstr>
  </property>
  <property fmtid="{D5CDD505-2E9C-101B-9397-08002B2CF9AE}" pid="4" name="LastSaved">
    <vt:filetime>2026-01-15T00:00:00Z</vt:filetime>
  </property>
  <property fmtid="{D5CDD505-2E9C-101B-9397-08002B2CF9AE}" pid="5" name="Producer">
    <vt:lpwstr>Adobe PDF library 17.00</vt:lpwstr>
  </property>
  <property fmtid="{D5CDD505-2E9C-101B-9397-08002B2CF9AE}" pid="6" name="ContentTypeId">
    <vt:lpwstr>0x01010083A9A767D02EB4438AE755CA80AC3EFD</vt:lpwstr>
  </property>
</Properties>
</file>